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4"/>
  </p:notesMasterIdLst>
  <p:sldIdLst>
    <p:sldId id="256" r:id="rId3"/>
    <p:sldId id="691" r:id="rId4"/>
    <p:sldId id="693" r:id="rId5"/>
    <p:sldId id="608" r:id="rId6"/>
    <p:sldId id="689" r:id="rId7"/>
    <p:sldId id="625" r:id="rId8"/>
    <p:sldId id="686" r:id="rId9"/>
    <p:sldId id="695" r:id="rId10"/>
    <p:sldId id="696" r:id="rId11"/>
    <p:sldId id="697" r:id="rId12"/>
    <p:sldId id="692" r:id="rId13"/>
    <p:sldId id="694" r:id="rId14"/>
    <p:sldId id="704" r:id="rId15"/>
    <p:sldId id="705" r:id="rId16"/>
    <p:sldId id="708" r:id="rId17"/>
    <p:sldId id="706" r:id="rId18"/>
    <p:sldId id="707" r:id="rId19"/>
    <p:sldId id="710" r:id="rId20"/>
    <p:sldId id="709" r:id="rId21"/>
    <p:sldId id="711" r:id="rId22"/>
    <p:sldId id="632" r:id="rId23"/>
  </p:sldIdLst>
  <p:sldSz cx="12192000" cy="6858000"/>
  <p:notesSz cx="6858000" cy="9144000"/>
  <p:embeddedFontLst>
    <p:embeddedFont>
      <p:font typeface="Georgia" panose="02040502050405020303"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4626"/>
    <a:srgbClr val="2D7A71"/>
    <a:srgbClr val="708A39"/>
    <a:srgbClr val="AAB73E"/>
    <a:srgbClr val="00376D"/>
    <a:srgbClr val="BFC96D"/>
    <a:srgbClr val="F9BDA9"/>
    <a:srgbClr val="90D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A0B73-79BA-4636-8112-D86E9705D66B}" v="2" dt="2025-06-30T21:08:17.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ban, Kimberly A" userId="S::kimberly.urban@dncr.nc.gov::06c9602c-f271-4baf-a109-b845e3b858d0" providerId="AD" clId="Web-{3EAF640F-7DEB-4DFF-A228-6321D43627D5}"/>
    <pc:docChg chg="modSld">
      <pc:chgData name="Urban, Kimberly A" userId="S::kimberly.urban@dncr.nc.gov::06c9602c-f271-4baf-a109-b845e3b858d0" providerId="AD" clId="Web-{3EAF640F-7DEB-4DFF-A228-6321D43627D5}" dt="2025-06-16T19:48:23.376" v="4" actId="20577"/>
      <pc:docMkLst>
        <pc:docMk/>
      </pc:docMkLst>
      <pc:sldChg chg="modSp">
        <pc:chgData name="Urban, Kimberly A" userId="S::kimberly.urban@dncr.nc.gov::06c9602c-f271-4baf-a109-b845e3b858d0" providerId="AD" clId="Web-{3EAF640F-7DEB-4DFF-A228-6321D43627D5}" dt="2025-06-16T19:48:23.376" v="4" actId="20577"/>
        <pc:sldMkLst>
          <pc:docMk/>
          <pc:sldMk cId="2691281340" sldId="686"/>
        </pc:sldMkLst>
        <pc:spChg chg="mod">
          <ac:chgData name="Urban, Kimberly A" userId="S::kimberly.urban@dncr.nc.gov::06c9602c-f271-4baf-a109-b845e3b858d0" providerId="AD" clId="Web-{3EAF640F-7DEB-4DFF-A228-6321D43627D5}" dt="2025-06-16T19:48:23.376" v="4" actId="20577"/>
          <ac:spMkLst>
            <pc:docMk/>
            <pc:sldMk cId="2691281340" sldId="686"/>
            <ac:spMk id="7" creationId="{D5A60DE9-E68F-4109-9C61-C694CD2874C4}"/>
          </ac:spMkLst>
        </pc:spChg>
      </pc:sldChg>
    </pc:docChg>
  </pc:docChgLst>
  <pc:docChgLst>
    <pc:chgData name="Urban, Kimberly A" userId="S::kimberly.urban@dncr.nc.gov::06c9602c-f271-4baf-a109-b845e3b858d0" providerId="AD" clId="Web-{609DDB55-65E6-4213-BDCE-B7B5D961ED80}"/>
    <pc:docChg chg="delSld">
      <pc:chgData name="Urban, Kimberly A" userId="S::kimberly.urban@dncr.nc.gov::06c9602c-f271-4baf-a109-b845e3b858d0" providerId="AD" clId="Web-{609DDB55-65E6-4213-BDCE-B7B5D961ED80}" dt="2025-06-18T15:37:13.035" v="0"/>
      <pc:docMkLst>
        <pc:docMk/>
      </pc:docMkLst>
      <pc:sldChg chg="del">
        <pc:chgData name="Urban, Kimberly A" userId="S::kimberly.urban@dncr.nc.gov::06c9602c-f271-4baf-a109-b845e3b858d0" providerId="AD" clId="Web-{609DDB55-65E6-4213-BDCE-B7B5D961ED80}" dt="2025-06-18T15:37:13.035" v="0"/>
        <pc:sldMkLst>
          <pc:docMk/>
          <pc:sldMk cId="2899964037" sldId="674"/>
        </pc:sldMkLst>
      </pc:sldChg>
    </pc:docChg>
  </pc:docChgLst>
  <pc:docChgLst>
    <pc:chgData name="Clark, Dylan J" userId="S::dylan.clark@dncr.nc.gov::e96a0b2f-baf1-4143-a561-f76c7cc92533" providerId="AD" clId="Web-{E7A95BC8-64D1-4428-8F01-46564B5B9BC6}"/>
    <pc:docChg chg="modSld">
      <pc:chgData name="Clark, Dylan J" userId="S::dylan.clark@dncr.nc.gov::e96a0b2f-baf1-4143-a561-f76c7cc92533" providerId="AD" clId="Web-{E7A95BC8-64D1-4428-8F01-46564B5B9BC6}" dt="2025-06-18T18:39:16.598" v="285"/>
      <pc:docMkLst>
        <pc:docMk/>
      </pc:docMkLst>
      <pc:sldChg chg="modSp mod setBg">
        <pc:chgData name="Clark, Dylan J" userId="S::dylan.clark@dncr.nc.gov::e96a0b2f-baf1-4143-a561-f76c7cc92533" providerId="AD" clId="Web-{E7A95BC8-64D1-4428-8F01-46564B5B9BC6}" dt="2025-06-18T18:39:16.598" v="285"/>
        <pc:sldMkLst>
          <pc:docMk/>
          <pc:sldMk cId="2594203700" sldId="695"/>
        </pc:sldMkLst>
        <pc:spChg chg="mod">
          <ac:chgData name="Clark, Dylan J" userId="S::dylan.clark@dncr.nc.gov::e96a0b2f-baf1-4143-a561-f76c7cc92533" providerId="AD" clId="Web-{E7A95BC8-64D1-4428-8F01-46564B5B9BC6}" dt="2025-06-18T18:38:59.269" v="283" actId="20577"/>
          <ac:spMkLst>
            <pc:docMk/>
            <pc:sldMk cId="2594203700" sldId="695"/>
            <ac:spMk id="5" creationId="{EB22513D-6852-71CE-20F0-F984B07C6846}"/>
          </ac:spMkLst>
        </pc:spChg>
      </pc:sldChg>
    </pc:docChg>
  </pc:docChgLst>
  <pc:docChgLst>
    <pc:chgData name="Atkinson, Stephen B" userId="S::stephen.atkinson@dncr.nc.gov::1d43ab6f-9f05-4b5a-abd1-f46eb80793d6" providerId="AD" clId="Web-{F4C64A89-634C-4B15-AF57-EAAA9615ECB5}"/>
    <pc:docChg chg="addSld delSld modSld">
      <pc:chgData name="Atkinson, Stephen B" userId="S::stephen.atkinson@dncr.nc.gov::1d43ab6f-9f05-4b5a-abd1-f46eb80793d6" providerId="AD" clId="Web-{F4C64A89-634C-4B15-AF57-EAAA9615ECB5}" dt="2025-06-18T20:54:43.615" v="28" actId="1076"/>
      <pc:docMkLst>
        <pc:docMk/>
      </pc:docMkLst>
      <pc:sldChg chg="add del">
        <pc:chgData name="Atkinson, Stephen B" userId="S::stephen.atkinson@dncr.nc.gov::1d43ab6f-9f05-4b5a-abd1-f46eb80793d6" providerId="AD" clId="Web-{F4C64A89-634C-4B15-AF57-EAAA9615ECB5}" dt="2025-06-18T20:54:06.646" v="9"/>
        <pc:sldMkLst>
          <pc:docMk/>
          <pc:sldMk cId="3781664781" sldId="698"/>
        </pc:sldMkLst>
      </pc:sldChg>
      <pc:sldChg chg="add del">
        <pc:chgData name="Atkinson, Stephen B" userId="S::stephen.atkinson@dncr.nc.gov::1d43ab6f-9f05-4b5a-abd1-f46eb80793d6" providerId="AD" clId="Web-{F4C64A89-634C-4B15-AF57-EAAA9615ECB5}" dt="2025-06-18T20:54:21.396" v="18"/>
        <pc:sldMkLst>
          <pc:docMk/>
          <pc:sldMk cId="1809861846" sldId="704"/>
        </pc:sldMkLst>
      </pc:sldChg>
      <pc:sldChg chg="modSp add del">
        <pc:chgData name="Atkinson, Stephen B" userId="S::stephen.atkinson@dncr.nc.gov::1d43ab6f-9f05-4b5a-abd1-f46eb80793d6" providerId="AD" clId="Web-{F4C64A89-634C-4B15-AF57-EAAA9615ECB5}" dt="2025-06-18T20:54:43.615" v="28" actId="1076"/>
        <pc:sldMkLst>
          <pc:docMk/>
          <pc:sldMk cId="3228214225" sldId="705"/>
        </pc:sldMkLst>
        <pc:spChg chg="mod">
          <ac:chgData name="Atkinson, Stephen B" userId="S::stephen.atkinson@dncr.nc.gov::1d43ab6f-9f05-4b5a-abd1-f46eb80793d6" providerId="AD" clId="Web-{F4C64A89-634C-4B15-AF57-EAAA9615ECB5}" dt="2025-06-18T20:54:41.412" v="27" actId="1076"/>
          <ac:spMkLst>
            <pc:docMk/>
            <pc:sldMk cId="3228214225" sldId="705"/>
            <ac:spMk id="5" creationId="{77521AC1-F935-E6D0-6329-7E9D4B2B6782}"/>
          </ac:spMkLst>
        </pc:spChg>
        <pc:spChg chg="mod">
          <ac:chgData name="Atkinson, Stephen B" userId="S::stephen.atkinson@dncr.nc.gov::1d43ab6f-9f05-4b5a-abd1-f46eb80793d6" providerId="AD" clId="Web-{F4C64A89-634C-4B15-AF57-EAAA9615ECB5}" dt="2025-06-18T20:54:36.990" v="26" actId="1076"/>
          <ac:spMkLst>
            <pc:docMk/>
            <pc:sldMk cId="3228214225" sldId="705"/>
            <ac:spMk id="6" creationId="{8D6E7ACA-EE36-F2BB-AE35-25BF9789AF3E}"/>
          </ac:spMkLst>
        </pc:spChg>
        <pc:picChg chg="mod">
          <ac:chgData name="Atkinson, Stephen B" userId="S::stephen.atkinson@dncr.nc.gov::1d43ab6f-9f05-4b5a-abd1-f46eb80793d6" providerId="AD" clId="Web-{F4C64A89-634C-4B15-AF57-EAAA9615ECB5}" dt="2025-06-18T20:54:43.615" v="28" actId="1076"/>
          <ac:picMkLst>
            <pc:docMk/>
            <pc:sldMk cId="3228214225" sldId="705"/>
            <ac:picMk id="7" creationId="{85E10A2F-6DC9-0B9D-018B-B839587A71B7}"/>
          </ac:picMkLst>
        </pc:picChg>
      </pc:sldChg>
      <pc:sldChg chg="add del">
        <pc:chgData name="Atkinson, Stephen B" userId="S::stephen.atkinson@dncr.nc.gov::1d43ab6f-9f05-4b5a-abd1-f46eb80793d6" providerId="AD" clId="Web-{F4C64A89-634C-4B15-AF57-EAAA9615ECB5}" dt="2025-06-18T20:54:21.599" v="21"/>
        <pc:sldMkLst>
          <pc:docMk/>
          <pc:sldMk cId="1509642966" sldId="706"/>
        </pc:sldMkLst>
      </pc:sldChg>
      <pc:sldChg chg="add del">
        <pc:chgData name="Atkinson, Stephen B" userId="S::stephen.atkinson@dncr.nc.gov::1d43ab6f-9f05-4b5a-abd1-f46eb80793d6" providerId="AD" clId="Web-{F4C64A89-634C-4B15-AF57-EAAA9615ECB5}" dt="2025-06-18T20:54:21.678" v="22"/>
        <pc:sldMkLst>
          <pc:docMk/>
          <pc:sldMk cId="3501830291" sldId="707"/>
        </pc:sldMkLst>
      </pc:sldChg>
      <pc:sldChg chg="add del">
        <pc:chgData name="Atkinson, Stephen B" userId="S::stephen.atkinson@dncr.nc.gov::1d43ab6f-9f05-4b5a-abd1-f46eb80793d6" providerId="AD" clId="Web-{F4C64A89-634C-4B15-AF57-EAAA9615ECB5}" dt="2025-06-18T20:54:21.521" v="20"/>
        <pc:sldMkLst>
          <pc:docMk/>
          <pc:sldMk cId="3091340346" sldId="708"/>
        </pc:sldMkLst>
      </pc:sldChg>
      <pc:sldChg chg="add del">
        <pc:chgData name="Atkinson, Stephen B" userId="S::stephen.atkinson@dncr.nc.gov::1d43ab6f-9f05-4b5a-abd1-f46eb80793d6" providerId="AD" clId="Web-{F4C64A89-634C-4B15-AF57-EAAA9615ECB5}" dt="2025-06-18T20:54:21.818" v="24"/>
        <pc:sldMkLst>
          <pc:docMk/>
          <pc:sldMk cId="2449890526" sldId="709"/>
        </pc:sldMkLst>
      </pc:sldChg>
      <pc:sldChg chg="add del">
        <pc:chgData name="Atkinson, Stephen B" userId="S::stephen.atkinson@dncr.nc.gov::1d43ab6f-9f05-4b5a-abd1-f46eb80793d6" providerId="AD" clId="Web-{F4C64A89-634C-4B15-AF57-EAAA9615ECB5}" dt="2025-06-18T20:54:21.740" v="23"/>
        <pc:sldMkLst>
          <pc:docMk/>
          <pc:sldMk cId="1910052820" sldId="710"/>
        </pc:sldMkLst>
      </pc:sldChg>
      <pc:sldChg chg="add del">
        <pc:chgData name="Atkinson, Stephen B" userId="S::stephen.atkinson@dncr.nc.gov::1d43ab6f-9f05-4b5a-abd1-f46eb80793d6" providerId="AD" clId="Web-{F4C64A89-634C-4B15-AF57-EAAA9615ECB5}" dt="2025-06-18T20:54:21.912" v="25"/>
        <pc:sldMkLst>
          <pc:docMk/>
          <pc:sldMk cId="3029101645" sldId="711"/>
        </pc:sldMkLst>
      </pc:sldChg>
    </pc:docChg>
  </pc:docChgLst>
  <pc:docChgLst>
    <pc:chgData name="Southerly, Chris" userId="S::chris.southerly@dncr.nc.gov::ecfd551b-f57f-4174-89b9-349777d9d16e" providerId="AD" clId="Web-{C9241B35-3C83-4386-8338-BAF31D95005D}"/>
    <pc:docChg chg="modSld">
      <pc:chgData name="Southerly, Chris" userId="S::chris.southerly@dncr.nc.gov::ecfd551b-f57f-4174-89b9-349777d9d16e" providerId="AD" clId="Web-{C9241B35-3C83-4386-8338-BAF31D95005D}" dt="2025-06-18T21:06:22.161" v="1" actId="20577"/>
      <pc:docMkLst>
        <pc:docMk/>
      </pc:docMkLst>
      <pc:sldChg chg="modSp">
        <pc:chgData name="Southerly, Chris" userId="S::chris.southerly@dncr.nc.gov::ecfd551b-f57f-4174-89b9-349777d9d16e" providerId="AD" clId="Web-{C9241B35-3C83-4386-8338-BAF31D95005D}" dt="2025-06-18T21:06:22.161" v="1" actId="20577"/>
        <pc:sldMkLst>
          <pc:docMk/>
          <pc:sldMk cId="1910052820" sldId="710"/>
        </pc:sldMkLst>
        <pc:spChg chg="mod">
          <ac:chgData name="Southerly, Chris" userId="S::chris.southerly@dncr.nc.gov::ecfd551b-f57f-4174-89b9-349777d9d16e" providerId="AD" clId="Web-{C9241B35-3C83-4386-8338-BAF31D95005D}" dt="2025-06-18T21:06:22.161" v="1" actId="20577"/>
          <ac:spMkLst>
            <pc:docMk/>
            <pc:sldMk cId="1910052820" sldId="710"/>
            <ac:spMk id="4" creationId="{24D12373-0F76-0F39-FE80-CC583A34FA3D}"/>
          </ac:spMkLst>
        </pc:spChg>
      </pc:sldChg>
    </pc:docChg>
  </pc:docChgLst>
  <pc:docChgLst>
    <pc:chgData name="Clark, Dylan J" userId="S::dylan.clark@dncr.nc.gov::e96a0b2f-baf1-4143-a561-f76c7cc92533" providerId="AD" clId="Web-{F2E741BE-80D2-4CB4-9EB0-CEC38EB7CC75}"/>
    <pc:docChg chg="modSld sldOrd">
      <pc:chgData name="Clark, Dylan J" userId="S::dylan.clark@dncr.nc.gov::e96a0b2f-baf1-4143-a561-f76c7cc92533" providerId="AD" clId="Web-{F2E741BE-80D2-4CB4-9EB0-CEC38EB7CC75}" dt="2025-06-18T17:56:53.317" v="56" actId="1076"/>
      <pc:docMkLst>
        <pc:docMk/>
      </pc:docMkLst>
      <pc:sldChg chg="addSp delSp modSp">
        <pc:chgData name="Clark, Dylan J" userId="S::dylan.clark@dncr.nc.gov::e96a0b2f-baf1-4143-a561-f76c7cc92533" providerId="AD" clId="Web-{F2E741BE-80D2-4CB4-9EB0-CEC38EB7CC75}" dt="2025-06-18T17:35:53.009" v="21" actId="14100"/>
        <pc:sldMkLst>
          <pc:docMk/>
          <pc:sldMk cId="3776311272" sldId="256"/>
        </pc:sldMkLst>
        <pc:spChg chg="mod">
          <ac:chgData name="Clark, Dylan J" userId="S::dylan.clark@dncr.nc.gov::e96a0b2f-baf1-4143-a561-f76c7cc92533" providerId="AD" clId="Web-{F2E741BE-80D2-4CB4-9EB0-CEC38EB7CC75}" dt="2025-06-18T17:26:25.058" v="12" actId="1076"/>
          <ac:spMkLst>
            <pc:docMk/>
            <pc:sldMk cId="3776311272" sldId="256"/>
            <ac:spMk id="13" creationId="{F22626BF-FC53-43D1-804D-D3B07BA98D3B}"/>
          </ac:spMkLst>
        </pc:spChg>
        <pc:picChg chg="add mod">
          <ac:chgData name="Clark, Dylan J" userId="S::dylan.clark@dncr.nc.gov::e96a0b2f-baf1-4143-a561-f76c7cc92533" providerId="AD" clId="Web-{F2E741BE-80D2-4CB4-9EB0-CEC38EB7CC75}" dt="2025-06-18T17:35:53.009" v="21" actId="14100"/>
          <ac:picMkLst>
            <pc:docMk/>
            <pc:sldMk cId="3776311272" sldId="256"/>
            <ac:picMk id="2" creationId="{1124140C-55BA-E469-4B4B-D48CA3DBF99C}"/>
          </ac:picMkLst>
        </pc:picChg>
      </pc:sldChg>
      <pc:sldChg chg="modSp">
        <pc:chgData name="Clark, Dylan J" userId="S::dylan.clark@dncr.nc.gov::e96a0b2f-baf1-4143-a561-f76c7cc92533" providerId="AD" clId="Web-{F2E741BE-80D2-4CB4-9EB0-CEC38EB7CC75}" dt="2025-06-18T17:38:12.868" v="35" actId="20577"/>
        <pc:sldMkLst>
          <pc:docMk/>
          <pc:sldMk cId="343038276" sldId="625"/>
        </pc:sldMkLst>
        <pc:spChg chg="mod">
          <ac:chgData name="Clark, Dylan J" userId="S::dylan.clark@dncr.nc.gov::e96a0b2f-baf1-4143-a561-f76c7cc92533" providerId="AD" clId="Web-{F2E741BE-80D2-4CB4-9EB0-CEC38EB7CC75}" dt="2025-06-18T17:38:12.868" v="35" actId="20577"/>
          <ac:spMkLst>
            <pc:docMk/>
            <pc:sldMk cId="343038276" sldId="625"/>
            <ac:spMk id="4" creationId="{A6A85689-3131-4775-AF36-86E58B9F66E0}"/>
          </ac:spMkLst>
        </pc:spChg>
      </pc:sldChg>
      <pc:sldChg chg="ord">
        <pc:chgData name="Clark, Dylan J" userId="S::dylan.clark@dncr.nc.gov::e96a0b2f-baf1-4143-a561-f76c7cc92533" providerId="AD" clId="Web-{F2E741BE-80D2-4CB4-9EB0-CEC38EB7CC75}" dt="2025-06-18T17:40:18.711" v="36"/>
        <pc:sldMkLst>
          <pc:docMk/>
          <pc:sldMk cId="778139532" sldId="632"/>
        </pc:sldMkLst>
      </pc:sldChg>
      <pc:sldChg chg="addSp delSp modSp">
        <pc:chgData name="Clark, Dylan J" userId="S::dylan.clark@dncr.nc.gov::e96a0b2f-baf1-4143-a561-f76c7cc92533" providerId="AD" clId="Web-{F2E741BE-80D2-4CB4-9EB0-CEC38EB7CC75}" dt="2025-06-18T17:44:23.241" v="44" actId="1076"/>
        <pc:sldMkLst>
          <pc:docMk/>
          <pc:sldMk cId="2691281340" sldId="686"/>
        </pc:sldMkLst>
        <pc:spChg chg="mod">
          <ac:chgData name="Clark, Dylan J" userId="S::dylan.clark@dncr.nc.gov::e96a0b2f-baf1-4143-a561-f76c7cc92533" providerId="AD" clId="Web-{F2E741BE-80D2-4CB4-9EB0-CEC38EB7CC75}" dt="2025-06-18T17:43:22.414" v="41" actId="20577"/>
          <ac:spMkLst>
            <pc:docMk/>
            <pc:sldMk cId="2691281340" sldId="686"/>
            <ac:spMk id="7" creationId="{D5A60DE9-E68F-4109-9C61-C694CD2874C4}"/>
          </ac:spMkLst>
        </pc:spChg>
        <pc:picChg chg="add mod">
          <ac:chgData name="Clark, Dylan J" userId="S::dylan.clark@dncr.nc.gov::e96a0b2f-baf1-4143-a561-f76c7cc92533" providerId="AD" clId="Web-{F2E741BE-80D2-4CB4-9EB0-CEC38EB7CC75}" dt="2025-06-18T17:44:23.241" v="44" actId="1076"/>
          <ac:picMkLst>
            <pc:docMk/>
            <pc:sldMk cId="2691281340" sldId="686"/>
            <ac:picMk id="2" creationId="{7E229C67-BA0E-C365-DB48-3F4536544BF3}"/>
          </ac:picMkLst>
        </pc:picChg>
      </pc:sldChg>
      <pc:sldChg chg="modSp">
        <pc:chgData name="Clark, Dylan J" userId="S::dylan.clark@dncr.nc.gov::e96a0b2f-baf1-4143-a561-f76c7cc92533" providerId="AD" clId="Web-{F2E741BE-80D2-4CB4-9EB0-CEC38EB7CC75}" dt="2025-06-18T17:36:46.946" v="33" actId="1076"/>
        <pc:sldMkLst>
          <pc:docMk/>
          <pc:sldMk cId="3629936587" sldId="693"/>
        </pc:sldMkLst>
        <pc:spChg chg="mod">
          <ac:chgData name="Clark, Dylan J" userId="S::dylan.clark@dncr.nc.gov::e96a0b2f-baf1-4143-a561-f76c7cc92533" providerId="AD" clId="Web-{F2E741BE-80D2-4CB4-9EB0-CEC38EB7CC75}" dt="2025-06-18T17:36:46.946" v="33" actId="1076"/>
          <ac:spMkLst>
            <pc:docMk/>
            <pc:sldMk cId="3629936587" sldId="693"/>
            <ac:spMk id="28" creationId="{8FF95765-67C7-43F3-8E2A-7C41DC45FA01}"/>
          </ac:spMkLst>
        </pc:spChg>
      </pc:sldChg>
      <pc:sldChg chg="addSp delSp modSp mod setBg">
        <pc:chgData name="Clark, Dylan J" userId="S::dylan.clark@dncr.nc.gov::e96a0b2f-baf1-4143-a561-f76c7cc92533" providerId="AD" clId="Web-{F2E741BE-80D2-4CB4-9EB0-CEC38EB7CC75}" dt="2025-06-18T17:56:53.317" v="56" actId="1076"/>
        <pc:sldMkLst>
          <pc:docMk/>
          <pc:sldMk cId="2594203700" sldId="695"/>
        </pc:sldMkLst>
        <pc:spChg chg="mod">
          <ac:chgData name="Clark, Dylan J" userId="S::dylan.clark@dncr.nc.gov::e96a0b2f-baf1-4143-a561-f76c7cc92533" providerId="AD" clId="Web-{F2E741BE-80D2-4CB4-9EB0-CEC38EB7CC75}" dt="2025-06-18T17:56:33.364" v="54" actId="20577"/>
          <ac:spMkLst>
            <pc:docMk/>
            <pc:sldMk cId="2594203700" sldId="695"/>
            <ac:spMk id="4" creationId="{E7702118-EF42-5B89-4CD2-BA2F683881B4}"/>
          </ac:spMkLst>
        </pc:spChg>
        <pc:spChg chg="mod">
          <ac:chgData name="Clark, Dylan J" userId="S::dylan.clark@dncr.nc.gov::e96a0b2f-baf1-4143-a561-f76c7cc92533" providerId="AD" clId="Web-{F2E741BE-80D2-4CB4-9EB0-CEC38EB7CC75}" dt="2025-06-18T17:56:53.317" v="56" actId="1076"/>
          <ac:spMkLst>
            <pc:docMk/>
            <pc:sldMk cId="2594203700" sldId="695"/>
            <ac:spMk id="5" creationId="{EB22513D-6852-71CE-20F0-F984B07C6846}"/>
          </ac:spMkLst>
        </pc:spChg>
        <pc:picChg chg="add mod ord">
          <ac:chgData name="Clark, Dylan J" userId="S::dylan.clark@dncr.nc.gov::e96a0b2f-baf1-4143-a561-f76c7cc92533" providerId="AD" clId="Web-{F2E741BE-80D2-4CB4-9EB0-CEC38EB7CC75}" dt="2025-06-18T17:50:50.865" v="47" actId="1076"/>
          <ac:picMkLst>
            <pc:docMk/>
            <pc:sldMk cId="2594203700" sldId="695"/>
            <ac:picMk id="2" creationId="{C7CF74FA-A5E2-7510-C736-BEBC7B5F1BBA}"/>
          </ac:picMkLst>
        </pc:picChg>
      </pc:sldChg>
    </pc:docChg>
  </pc:docChgLst>
  <pc:docChgLst>
    <pc:chgData name="Timo, Melissa" userId="S::melissa.timo@dncr.nc.gov::c4d7e83c-6971-4ca3-a85d-727dafcc4ca4" providerId="AD" clId="Web-{54045DB4-6A73-BBBD-AFC6-200973FF2330}"/>
    <pc:docChg chg="addSld modSld">
      <pc:chgData name="Timo, Melissa" userId="S::melissa.timo@dncr.nc.gov::c4d7e83c-6971-4ca3-a85d-727dafcc4ca4" providerId="AD" clId="Web-{54045DB4-6A73-BBBD-AFC6-200973FF2330}" dt="2025-06-16T17:19:27.008" v="184" actId="14100"/>
      <pc:docMkLst>
        <pc:docMk/>
      </pc:docMkLst>
      <pc:sldChg chg="addSp modSp new">
        <pc:chgData name="Timo, Melissa" userId="S::melissa.timo@dncr.nc.gov::c4d7e83c-6971-4ca3-a85d-727dafcc4ca4" providerId="AD" clId="Web-{54045DB4-6A73-BBBD-AFC6-200973FF2330}" dt="2025-06-16T17:14:27.760" v="137" actId="20577"/>
        <pc:sldMkLst>
          <pc:docMk/>
          <pc:sldMk cId="2380063912" sldId="692"/>
        </pc:sldMkLst>
        <pc:spChg chg="mod">
          <ac:chgData name="Timo, Melissa" userId="S::melissa.timo@dncr.nc.gov::c4d7e83c-6971-4ca3-a85d-727dafcc4ca4" providerId="AD" clId="Web-{54045DB4-6A73-BBBD-AFC6-200973FF2330}" dt="2025-06-16T17:14:20.729" v="136" actId="20577"/>
          <ac:spMkLst>
            <pc:docMk/>
            <pc:sldMk cId="2380063912" sldId="692"/>
            <ac:spMk id="2" creationId="{E1FEB260-9B7E-6E0B-9768-EEF5FC17C33D}"/>
          </ac:spMkLst>
        </pc:spChg>
        <pc:spChg chg="mod">
          <ac:chgData name="Timo, Melissa" userId="S::melissa.timo@dncr.nc.gov::c4d7e83c-6971-4ca3-a85d-727dafcc4ca4" providerId="AD" clId="Web-{54045DB4-6A73-BBBD-AFC6-200973FF2330}" dt="2025-06-16T17:14:27.760" v="137" actId="20577"/>
          <ac:spMkLst>
            <pc:docMk/>
            <pc:sldMk cId="2380063912" sldId="692"/>
            <ac:spMk id="3" creationId="{AEDA7F4E-1376-7012-57B8-8C423F10D3FD}"/>
          </ac:spMkLst>
        </pc:spChg>
        <pc:spChg chg="add mod">
          <ac:chgData name="Timo, Melissa" userId="S::melissa.timo@dncr.nc.gov::c4d7e83c-6971-4ca3-a85d-727dafcc4ca4" providerId="AD" clId="Web-{54045DB4-6A73-BBBD-AFC6-200973FF2330}" dt="2025-06-16T17:13:26.620" v="125" actId="1076"/>
          <ac:spMkLst>
            <pc:docMk/>
            <pc:sldMk cId="2380063912" sldId="692"/>
            <ac:spMk id="4" creationId="{383954CC-7E7C-D1DD-CEB1-73EBE51F47B5}"/>
          </ac:spMkLst>
        </pc:spChg>
        <pc:picChg chg="add mod">
          <ac:chgData name="Timo, Melissa" userId="S::melissa.timo@dncr.nc.gov::c4d7e83c-6971-4ca3-a85d-727dafcc4ca4" providerId="AD" clId="Web-{54045DB4-6A73-BBBD-AFC6-200973FF2330}" dt="2025-06-16T17:13:21.261" v="124" actId="14100"/>
          <ac:picMkLst>
            <pc:docMk/>
            <pc:sldMk cId="2380063912" sldId="692"/>
            <ac:picMk id="5" creationId="{0CF055BB-A3A0-54DE-59BE-138A177E1828}"/>
          </ac:picMkLst>
        </pc:picChg>
      </pc:sldChg>
      <pc:sldChg chg="addSp delSp modSp new">
        <pc:chgData name="Timo, Melissa" userId="S::melissa.timo@dncr.nc.gov::c4d7e83c-6971-4ca3-a85d-727dafcc4ca4" providerId="AD" clId="Web-{54045DB4-6A73-BBBD-AFC6-200973FF2330}" dt="2025-06-16T17:19:27.008" v="184" actId="14100"/>
        <pc:sldMkLst>
          <pc:docMk/>
          <pc:sldMk cId="1106683382" sldId="694"/>
        </pc:sldMkLst>
        <pc:spChg chg="mod">
          <ac:chgData name="Timo, Melissa" userId="S::melissa.timo@dncr.nc.gov::c4d7e83c-6971-4ca3-a85d-727dafcc4ca4" providerId="AD" clId="Web-{54045DB4-6A73-BBBD-AFC6-200973FF2330}" dt="2025-06-16T17:15:35.103" v="147" actId="20577"/>
          <ac:spMkLst>
            <pc:docMk/>
            <pc:sldMk cId="1106683382" sldId="694"/>
            <ac:spMk id="2" creationId="{7F21DCEB-F1BC-169A-F139-35F33D62E184}"/>
          </ac:spMkLst>
        </pc:spChg>
        <pc:spChg chg="mod">
          <ac:chgData name="Timo, Melissa" userId="S::melissa.timo@dncr.nc.gov::c4d7e83c-6971-4ca3-a85d-727dafcc4ca4" providerId="AD" clId="Web-{54045DB4-6A73-BBBD-AFC6-200973FF2330}" dt="2025-06-16T17:17:13.993" v="166" actId="14100"/>
          <ac:spMkLst>
            <pc:docMk/>
            <pc:sldMk cId="1106683382" sldId="694"/>
            <ac:spMk id="3" creationId="{4C9B9CBD-42C2-AF5A-2A35-566FE084BD7B}"/>
          </ac:spMkLst>
        </pc:spChg>
        <pc:picChg chg="add mod">
          <ac:chgData name="Timo, Melissa" userId="S::melissa.timo@dncr.nc.gov::c4d7e83c-6971-4ca3-a85d-727dafcc4ca4" providerId="AD" clId="Web-{54045DB4-6A73-BBBD-AFC6-200973FF2330}" dt="2025-06-16T17:19:27.008" v="184" actId="14100"/>
          <ac:picMkLst>
            <pc:docMk/>
            <pc:sldMk cId="1106683382" sldId="694"/>
            <ac:picMk id="4" creationId="{73004109-6931-880D-6099-24C9D67F2975}"/>
          </ac:picMkLst>
        </pc:picChg>
        <pc:picChg chg="add mod">
          <ac:chgData name="Timo, Melissa" userId="S::melissa.timo@dncr.nc.gov::c4d7e83c-6971-4ca3-a85d-727dafcc4ca4" providerId="AD" clId="Web-{54045DB4-6A73-BBBD-AFC6-200973FF2330}" dt="2025-06-16T17:19:24.039" v="183" actId="14100"/>
          <ac:picMkLst>
            <pc:docMk/>
            <pc:sldMk cId="1106683382" sldId="694"/>
            <ac:picMk id="6" creationId="{3063DFEE-1907-343D-E754-47E5CC00CB52}"/>
          </ac:picMkLst>
        </pc:picChg>
      </pc:sldChg>
    </pc:docChg>
  </pc:docChgLst>
  <pc:docChgLst>
    <pc:chgData name="Urban, Kimberly A" userId="S::kimberly.urban@dncr.nc.gov::06c9602c-f271-4baf-a109-b845e3b858d0" providerId="AD" clId="Web-{1CC55494-3EF7-4856-97D0-AECF5905FA51}"/>
    <pc:docChg chg="addSld delSld modSld sldOrd">
      <pc:chgData name="Urban, Kimberly A" userId="S::kimberly.urban@dncr.nc.gov::06c9602c-f271-4baf-a109-b845e3b858d0" providerId="AD" clId="Web-{1CC55494-3EF7-4856-97D0-AECF5905FA51}" dt="2025-06-16T17:23:44.080" v="176" actId="1076"/>
      <pc:docMkLst>
        <pc:docMk/>
      </pc:docMkLst>
      <pc:sldChg chg="delSp modSp">
        <pc:chgData name="Urban, Kimberly A" userId="S::kimberly.urban@dncr.nc.gov::06c9602c-f271-4baf-a109-b845e3b858d0" providerId="AD" clId="Web-{1CC55494-3EF7-4856-97D0-AECF5905FA51}" dt="2025-06-16T17:08:24.849" v="22"/>
        <pc:sldMkLst>
          <pc:docMk/>
          <pc:sldMk cId="3776311272" sldId="256"/>
        </pc:sldMkLst>
        <pc:spChg chg="mod">
          <ac:chgData name="Urban, Kimberly A" userId="S::kimberly.urban@dncr.nc.gov::06c9602c-f271-4baf-a109-b845e3b858d0" providerId="AD" clId="Web-{1CC55494-3EF7-4856-97D0-AECF5905FA51}" dt="2025-06-16T17:07:59.303" v="13" actId="1076"/>
          <ac:spMkLst>
            <pc:docMk/>
            <pc:sldMk cId="3776311272" sldId="256"/>
            <ac:spMk id="13" creationId="{F22626BF-FC53-43D1-804D-D3B07BA98D3B}"/>
          </ac:spMkLst>
        </pc:spChg>
      </pc:sldChg>
      <pc:sldChg chg="del">
        <pc:chgData name="Urban, Kimberly A" userId="S::kimberly.urban@dncr.nc.gov::06c9602c-f271-4baf-a109-b845e3b858d0" providerId="AD" clId="Web-{1CC55494-3EF7-4856-97D0-AECF5905FA51}" dt="2025-06-16T17:10:12.786" v="69"/>
        <pc:sldMkLst>
          <pc:docMk/>
          <pc:sldMk cId="3220689144" sldId="335"/>
        </pc:sldMkLst>
      </pc:sldChg>
      <pc:sldChg chg="del">
        <pc:chgData name="Urban, Kimberly A" userId="S::kimberly.urban@dncr.nc.gov::06c9602c-f271-4baf-a109-b845e3b858d0" providerId="AD" clId="Web-{1CC55494-3EF7-4856-97D0-AECF5905FA51}" dt="2025-06-16T17:13:27.708" v="91"/>
        <pc:sldMkLst>
          <pc:docMk/>
          <pc:sldMk cId="1310192469" sldId="338"/>
        </pc:sldMkLst>
      </pc:sldChg>
      <pc:sldChg chg="del">
        <pc:chgData name="Urban, Kimberly A" userId="S::kimberly.urban@dncr.nc.gov::06c9602c-f271-4baf-a109-b845e3b858d0" providerId="AD" clId="Web-{1CC55494-3EF7-4856-97D0-AECF5905FA51}" dt="2025-06-16T17:14:17.660" v="100"/>
        <pc:sldMkLst>
          <pc:docMk/>
          <pc:sldMk cId="853823037" sldId="407"/>
        </pc:sldMkLst>
      </pc:sldChg>
      <pc:sldChg chg="del">
        <pc:chgData name="Urban, Kimberly A" userId="S::kimberly.urban@dncr.nc.gov::06c9602c-f271-4baf-a109-b845e3b858d0" providerId="AD" clId="Web-{1CC55494-3EF7-4856-97D0-AECF5905FA51}" dt="2025-06-16T17:07:37.553" v="0"/>
        <pc:sldMkLst>
          <pc:docMk/>
          <pc:sldMk cId="1567295794" sldId="408"/>
        </pc:sldMkLst>
      </pc:sldChg>
      <pc:sldChg chg="ord">
        <pc:chgData name="Urban, Kimberly A" userId="S::kimberly.urban@dncr.nc.gov::06c9602c-f271-4baf-a109-b845e3b858d0" providerId="AD" clId="Web-{1CC55494-3EF7-4856-97D0-AECF5905FA51}" dt="2025-06-16T17:11:54.630" v="75"/>
        <pc:sldMkLst>
          <pc:docMk/>
          <pc:sldMk cId="2805953899" sldId="608"/>
        </pc:sldMkLst>
      </pc:sldChg>
      <pc:sldChg chg="del">
        <pc:chgData name="Urban, Kimberly A" userId="S::kimberly.urban@dncr.nc.gov::06c9602c-f271-4baf-a109-b845e3b858d0" providerId="AD" clId="Web-{1CC55494-3EF7-4856-97D0-AECF5905FA51}" dt="2025-06-16T17:13:31.411" v="92"/>
        <pc:sldMkLst>
          <pc:docMk/>
          <pc:sldMk cId="3471355472" sldId="609"/>
        </pc:sldMkLst>
      </pc:sldChg>
      <pc:sldChg chg="addSp delSp modSp del mod modClrScheme chgLayout">
        <pc:chgData name="Urban, Kimberly A" userId="S::kimberly.urban@dncr.nc.gov::06c9602c-f271-4baf-a109-b845e3b858d0" providerId="AD" clId="Web-{1CC55494-3EF7-4856-97D0-AECF5905FA51}" dt="2025-06-16T17:20:28.909" v="129"/>
        <pc:sldMkLst>
          <pc:docMk/>
          <pc:sldMk cId="1074466710" sldId="610"/>
        </pc:sldMkLst>
      </pc:sldChg>
      <pc:sldChg chg="del">
        <pc:chgData name="Urban, Kimberly A" userId="S::kimberly.urban@dncr.nc.gov::06c9602c-f271-4baf-a109-b845e3b858d0" providerId="AD" clId="Web-{1CC55494-3EF7-4856-97D0-AECF5905FA51}" dt="2025-06-16T17:11:24.974" v="73"/>
        <pc:sldMkLst>
          <pc:docMk/>
          <pc:sldMk cId="2334025786" sldId="623"/>
        </pc:sldMkLst>
      </pc:sldChg>
      <pc:sldChg chg="modSp ord">
        <pc:chgData name="Urban, Kimberly A" userId="S::kimberly.urban@dncr.nc.gov::06c9602c-f271-4baf-a109-b845e3b858d0" providerId="AD" clId="Web-{1CC55494-3EF7-4856-97D0-AECF5905FA51}" dt="2025-06-16T17:12:48.036" v="89" actId="20577"/>
        <pc:sldMkLst>
          <pc:docMk/>
          <pc:sldMk cId="343038276" sldId="625"/>
        </pc:sldMkLst>
        <pc:spChg chg="mod">
          <ac:chgData name="Urban, Kimberly A" userId="S::kimberly.urban@dncr.nc.gov::06c9602c-f271-4baf-a109-b845e3b858d0" providerId="AD" clId="Web-{1CC55494-3EF7-4856-97D0-AECF5905FA51}" dt="2025-06-16T17:12:48.036" v="89" actId="20577"/>
          <ac:spMkLst>
            <pc:docMk/>
            <pc:sldMk cId="343038276" sldId="625"/>
            <ac:spMk id="4" creationId="{A6A85689-3131-4775-AF36-86E58B9F66E0}"/>
          </ac:spMkLst>
        </pc:spChg>
      </pc:sldChg>
      <pc:sldChg chg="del">
        <pc:chgData name="Urban, Kimberly A" userId="S::kimberly.urban@dncr.nc.gov::06c9602c-f271-4baf-a109-b845e3b858d0" providerId="AD" clId="Web-{1CC55494-3EF7-4856-97D0-AECF5905FA51}" dt="2025-06-16T17:10:37.864" v="71"/>
        <pc:sldMkLst>
          <pc:docMk/>
          <pc:sldMk cId="4199357664" sldId="636"/>
        </pc:sldMkLst>
      </pc:sldChg>
      <pc:sldChg chg="del">
        <pc:chgData name="Urban, Kimberly A" userId="S::kimberly.urban@dncr.nc.gov::06c9602c-f271-4baf-a109-b845e3b858d0" providerId="AD" clId="Web-{1CC55494-3EF7-4856-97D0-AECF5905FA51}" dt="2025-06-16T17:13:46.817" v="95"/>
        <pc:sldMkLst>
          <pc:docMk/>
          <pc:sldMk cId="3092222641" sldId="647"/>
        </pc:sldMkLst>
      </pc:sldChg>
      <pc:sldChg chg="del">
        <pc:chgData name="Urban, Kimberly A" userId="S::kimberly.urban@dncr.nc.gov::06c9602c-f271-4baf-a109-b845e3b858d0" providerId="AD" clId="Web-{1CC55494-3EF7-4856-97D0-AECF5905FA51}" dt="2025-06-16T17:13:38.676" v="93"/>
        <pc:sldMkLst>
          <pc:docMk/>
          <pc:sldMk cId="2989267859" sldId="648"/>
        </pc:sldMkLst>
      </pc:sldChg>
      <pc:sldChg chg="del">
        <pc:chgData name="Urban, Kimberly A" userId="S::kimberly.urban@dncr.nc.gov::06c9602c-f271-4baf-a109-b845e3b858d0" providerId="AD" clId="Web-{1CC55494-3EF7-4856-97D0-AECF5905FA51}" dt="2025-06-16T17:14:23.207" v="101"/>
        <pc:sldMkLst>
          <pc:docMk/>
          <pc:sldMk cId="4083570899" sldId="666"/>
        </pc:sldMkLst>
      </pc:sldChg>
      <pc:sldChg chg="del">
        <pc:chgData name="Urban, Kimberly A" userId="S::kimberly.urban@dncr.nc.gov::06c9602c-f271-4baf-a109-b845e3b858d0" providerId="AD" clId="Web-{1CC55494-3EF7-4856-97D0-AECF5905FA51}" dt="2025-06-16T17:13:43.801" v="94"/>
        <pc:sldMkLst>
          <pc:docMk/>
          <pc:sldMk cId="1557538331" sldId="669"/>
        </pc:sldMkLst>
      </pc:sldChg>
      <pc:sldChg chg="del">
        <pc:chgData name="Urban, Kimberly A" userId="S::kimberly.urban@dncr.nc.gov::06c9602c-f271-4baf-a109-b845e3b858d0" providerId="AD" clId="Web-{1CC55494-3EF7-4856-97D0-AECF5905FA51}" dt="2025-06-16T17:13:53.973" v="96"/>
        <pc:sldMkLst>
          <pc:docMk/>
          <pc:sldMk cId="628562876" sldId="675"/>
        </pc:sldMkLst>
      </pc:sldChg>
      <pc:sldChg chg="del">
        <pc:chgData name="Urban, Kimberly A" userId="S::kimberly.urban@dncr.nc.gov::06c9602c-f271-4baf-a109-b845e3b858d0" providerId="AD" clId="Web-{1CC55494-3EF7-4856-97D0-AECF5905FA51}" dt="2025-06-16T17:14:05.786" v="99"/>
        <pc:sldMkLst>
          <pc:docMk/>
          <pc:sldMk cId="729402660" sldId="677"/>
        </pc:sldMkLst>
      </pc:sldChg>
      <pc:sldChg chg="del">
        <pc:chgData name="Urban, Kimberly A" userId="S::kimberly.urban@dncr.nc.gov::06c9602c-f271-4baf-a109-b845e3b858d0" providerId="AD" clId="Web-{1CC55494-3EF7-4856-97D0-AECF5905FA51}" dt="2025-06-16T17:13:00.098" v="90"/>
        <pc:sldMkLst>
          <pc:docMk/>
          <pc:sldMk cId="900750506" sldId="679"/>
        </pc:sldMkLst>
      </pc:sldChg>
      <pc:sldChg chg="del">
        <pc:chgData name="Urban, Kimberly A" userId="S::kimberly.urban@dncr.nc.gov::06c9602c-f271-4baf-a109-b845e3b858d0" providerId="AD" clId="Web-{1CC55494-3EF7-4856-97D0-AECF5905FA51}" dt="2025-06-16T17:14:02.926" v="98"/>
        <pc:sldMkLst>
          <pc:docMk/>
          <pc:sldMk cId="4030352081" sldId="683"/>
        </pc:sldMkLst>
      </pc:sldChg>
      <pc:sldChg chg="del">
        <pc:chgData name="Urban, Kimberly A" userId="S::kimberly.urban@dncr.nc.gov::06c9602c-f271-4baf-a109-b845e3b858d0" providerId="AD" clId="Web-{1CC55494-3EF7-4856-97D0-AECF5905FA51}" dt="2025-06-16T17:11:34.958" v="74"/>
        <pc:sldMkLst>
          <pc:docMk/>
          <pc:sldMk cId="1051254140" sldId="685"/>
        </pc:sldMkLst>
      </pc:sldChg>
      <pc:sldChg chg="del">
        <pc:chgData name="Urban, Kimberly A" userId="S::kimberly.urban@dncr.nc.gov::06c9602c-f271-4baf-a109-b845e3b858d0" providerId="AD" clId="Web-{1CC55494-3EF7-4856-97D0-AECF5905FA51}" dt="2025-06-16T17:13:57.864" v="97"/>
        <pc:sldMkLst>
          <pc:docMk/>
          <pc:sldMk cId="4160903679" sldId="688"/>
        </pc:sldMkLst>
      </pc:sldChg>
      <pc:sldChg chg="add">
        <pc:chgData name="Urban, Kimberly A" userId="S::kimberly.urban@dncr.nc.gov::06c9602c-f271-4baf-a109-b845e3b858d0" providerId="AD" clId="Web-{1CC55494-3EF7-4856-97D0-AECF5905FA51}" dt="2025-06-16T17:11:20.552" v="72"/>
        <pc:sldMkLst>
          <pc:docMk/>
          <pc:sldMk cId="4201249506" sldId="689"/>
        </pc:sldMkLst>
      </pc:sldChg>
      <pc:sldChg chg="modSp">
        <pc:chgData name="Urban, Kimberly A" userId="S::kimberly.urban@dncr.nc.gov::06c9602c-f271-4baf-a109-b845e3b858d0" providerId="AD" clId="Web-{1CC55494-3EF7-4856-97D0-AECF5905FA51}" dt="2025-06-16T17:10:07.865" v="68" actId="14100"/>
        <pc:sldMkLst>
          <pc:docMk/>
          <pc:sldMk cId="3627884539" sldId="691"/>
        </pc:sldMkLst>
        <pc:spChg chg="mod">
          <ac:chgData name="Urban, Kimberly A" userId="S::kimberly.urban@dncr.nc.gov::06c9602c-f271-4baf-a109-b845e3b858d0" providerId="AD" clId="Web-{1CC55494-3EF7-4856-97D0-AECF5905FA51}" dt="2025-06-16T17:09:41.865" v="62" actId="20577"/>
          <ac:spMkLst>
            <pc:docMk/>
            <pc:sldMk cId="3627884539" sldId="691"/>
            <ac:spMk id="2" creationId="{E917488B-187C-D8D9-5D19-94DB3EDC95BE}"/>
          </ac:spMkLst>
        </pc:spChg>
        <pc:spChg chg="mod">
          <ac:chgData name="Urban, Kimberly A" userId="S::kimberly.urban@dncr.nc.gov::06c9602c-f271-4baf-a109-b845e3b858d0" providerId="AD" clId="Web-{1CC55494-3EF7-4856-97D0-AECF5905FA51}" dt="2025-06-16T17:10:07.865" v="68" actId="14100"/>
          <ac:spMkLst>
            <pc:docMk/>
            <pc:sldMk cId="3627884539" sldId="691"/>
            <ac:spMk id="4" creationId="{06068259-9D78-1688-0429-1FFA3A76A415}"/>
          </ac:spMkLst>
        </pc:spChg>
      </pc:sldChg>
      <pc:sldChg chg="add">
        <pc:chgData name="Urban, Kimberly A" userId="S::kimberly.urban@dncr.nc.gov::06c9602c-f271-4baf-a109-b845e3b858d0" providerId="AD" clId="Web-{1CC55494-3EF7-4856-97D0-AECF5905FA51}" dt="2025-06-16T17:10:32.208" v="70"/>
        <pc:sldMkLst>
          <pc:docMk/>
          <pc:sldMk cId="3629936587" sldId="693"/>
        </pc:sldMkLst>
      </pc:sldChg>
      <pc:sldChg chg="addSp delSp modSp add replId">
        <pc:chgData name="Urban, Kimberly A" userId="S::kimberly.urban@dncr.nc.gov::06c9602c-f271-4baf-a109-b845e3b858d0" providerId="AD" clId="Web-{1CC55494-3EF7-4856-97D0-AECF5905FA51}" dt="2025-06-16T17:21:08.471" v="145" actId="20577"/>
        <pc:sldMkLst>
          <pc:docMk/>
          <pc:sldMk cId="2594203700" sldId="695"/>
        </pc:sldMkLst>
        <pc:spChg chg="mod">
          <ac:chgData name="Urban, Kimberly A" userId="S::kimberly.urban@dncr.nc.gov::06c9602c-f271-4baf-a109-b845e3b858d0" providerId="AD" clId="Web-{1CC55494-3EF7-4856-97D0-AECF5905FA51}" dt="2025-06-16T17:21:08.471" v="145" actId="20577"/>
          <ac:spMkLst>
            <pc:docMk/>
            <pc:sldMk cId="2594203700" sldId="695"/>
            <ac:spMk id="4" creationId="{E7702118-EF42-5B89-4CD2-BA2F683881B4}"/>
          </ac:spMkLst>
        </pc:spChg>
        <pc:spChg chg="mod">
          <ac:chgData name="Urban, Kimberly A" userId="S::kimberly.urban@dncr.nc.gov::06c9602c-f271-4baf-a109-b845e3b858d0" providerId="AD" clId="Web-{1CC55494-3EF7-4856-97D0-AECF5905FA51}" dt="2025-06-16T17:21:04.362" v="139"/>
          <ac:spMkLst>
            <pc:docMk/>
            <pc:sldMk cId="2594203700" sldId="695"/>
            <ac:spMk id="5" creationId="{EB22513D-6852-71CE-20F0-F984B07C6846}"/>
          </ac:spMkLst>
        </pc:spChg>
      </pc:sldChg>
      <pc:sldChg chg="addSp delSp modSp new">
        <pc:chgData name="Urban, Kimberly A" userId="S::kimberly.urban@dncr.nc.gov::06c9602c-f271-4baf-a109-b845e3b858d0" providerId="AD" clId="Web-{1CC55494-3EF7-4856-97D0-AECF5905FA51}" dt="2025-06-16T17:23:44.080" v="176" actId="1076"/>
        <pc:sldMkLst>
          <pc:docMk/>
          <pc:sldMk cId="3736962776" sldId="696"/>
        </pc:sldMkLst>
        <pc:spChg chg="mod">
          <ac:chgData name="Urban, Kimberly A" userId="S::kimberly.urban@dncr.nc.gov::06c9602c-f271-4baf-a109-b845e3b858d0" providerId="AD" clId="Web-{1CC55494-3EF7-4856-97D0-AECF5905FA51}" dt="2025-06-16T17:23:32.736" v="173"/>
          <ac:spMkLst>
            <pc:docMk/>
            <pc:sldMk cId="3736962776" sldId="696"/>
            <ac:spMk id="2" creationId="{1273BF47-227E-DA87-BD09-CB073ED86FC7}"/>
          </ac:spMkLst>
        </pc:spChg>
      </pc:sldChg>
      <pc:sldChg chg="addSp delSp modSp new">
        <pc:chgData name="Urban, Kimberly A" userId="S::kimberly.urban@dncr.nc.gov::06c9602c-f271-4baf-a109-b845e3b858d0" providerId="AD" clId="Web-{1CC55494-3EF7-4856-97D0-AECF5905FA51}" dt="2025-06-16T17:22:54.440" v="168" actId="1076"/>
        <pc:sldMkLst>
          <pc:docMk/>
          <pc:sldMk cId="2108409152" sldId="697"/>
        </pc:sldMkLst>
        <pc:picChg chg="add mod ord">
          <ac:chgData name="Urban, Kimberly A" userId="S::kimberly.urban@dncr.nc.gov::06c9602c-f271-4baf-a109-b845e3b858d0" providerId="AD" clId="Web-{1CC55494-3EF7-4856-97D0-AECF5905FA51}" dt="2025-06-16T17:22:54.440" v="168" actId="1076"/>
          <ac:picMkLst>
            <pc:docMk/>
            <pc:sldMk cId="2108409152" sldId="697"/>
            <ac:picMk id="4" creationId="{3B8A6D3D-E0AF-5BAB-73AE-C181AD4F18E6}"/>
          </ac:picMkLst>
        </pc:picChg>
      </pc:sldChg>
    </pc:docChg>
  </pc:docChgLst>
  <pc:docChgLst>
    <pc:chgData name="Clark, Dylan J" userId="S::dylan.clark@dncr.nc.gov::e96a0b2f-baf1-4143-a561-f76c7cc92533" providerId="AD" clId="Web-{114DCB80-6F76-443B-A737-EADB17CCE3AC}"/>
    <pc:docChg chg="delSld">
      <pc:chgData name="Clark, Dylan J" userId="S::dylan.clark@dncr.nc.gov::e96a0b2f-baf1-4143-a561-f76c7cc92533" providerId="AD" clId="Web-{114DCB80-6F76-443B-A737-EADB17CCE3AC}" dt="2025-06-18T21:40:47.219" v="0"/>
      <pc:docMkLst>
        <pc:docMk/>
      </pc:docMkLst>
      <pc:sldChg chg="del">
        <pc:chgData name="Clark, Dylan J" userId="S::dylan.clark@dncr.nc.gov::e96a0b2f-baf1-4143-a561-f76c7cc92533" providerId="AD" clId="Web-{114DCB80-6F76-443B-A737-EADB17CCE3AC}" dt="2025-06-18T21:40:47.219" v="0"/>
        <pc:sldMkLst>
          <pc:docMk/>
          <pc:sldMk cId="3781664781" sldId="698"/>
        </pc:sldMkLst>
      </pc:sldChg>
    </pc:docChg>
  </pc:docChgLst>
  <pc:docChgLst>
    <pc:chgData name="Urban, Kimberly A" userId="S::kimberly.urban@dncr.nc.gov::06c9602c-f271-4baf-a109-b845e3b858d0" providerId="AD" clId="Web-{935C5FF9-F4EE-4E29-8421-27E7C556AC84}"/>
    <pc:docChg chg="modSld">
      <pc:chgData name="Urban, Kimberly A" userId="S::kimberly.urban@dncr.nc.gov::06c9602c-f271-4baf-a109-b845e3b858d0" providerId="AD" clId="Web-{935C5FF9-F4EE-4E29-8421-27E7C556AC84}" dt="2025-06-18T14:50:02.613" v="26" actId="1076"/>
      <pc:docMkLst>
        <pc:docMk/>
      </pc:docMkLst>
      <pc:sldChg chg="addSp delSp modSp mod modClrScheme chgLayout">
        <pc:chgData name="Urban, Kimberly A" userId="S::kimberly.urban@dncr.nc.gov::06c9602c-f271-4baf-a109-b845e3b858d0" providerId="AD" clId="Web-{935C5FF9-F4EE-4E29-8421-27E7C556AC84}" dt="2025-06-18T14:50:02.613" v="26" actId="1076"/>
        <pc:sldMkLst>
          <pc:docMk/>
          <pc:sldMk cId="2805953899" sldId="608"/>
        </pc:sldMkLst>
        <pc:spChg chg="mod ord">
          <ac:chgData name="Urban, Kimberly A" userId="S::kimberly.urban@dncr.nc.gov::06c9602c-f271-4baf-a109-b845e3b858d0" providerId="AD" clId="Web-{935C5FF9-F4EE-4E29-8421-27E7C556AC84}" dt="2025-06-18T14:49:00.895" v="8"/>
          <ac:spMkLst>
            <pc:docMk/>
            <pc:sldMk cId="2805953899" sldId="608"/>
            <ac:spMk id="2" creationId="{6F754FDD-F799-4D3A-845C-189E79002A8D}"/>
          </ac:spMkLst>
        </pc:spChg>
        <pc:spChg chg="mod ord">
          <ac:chgData name="Urban, Kimberly A" userId="S::kimberly.urban@dncr.nc.gov::06c9602c-f271-4baf-a109-b845e3b858d0" providerId="AD" clId="Web-{935C5FF9-F4EE-4E29-8421-27E7C556AC84}" dt="2025-06-18T14:49:00.895" v="8"/>
          <ac:spMkLst>
            <pc:docMk/>
            <pc:sldMk cId="2805953899" sldId="608"/>
            <ac:spMk id="3" creationId="{900D3970-F207-4A18-9CA8-C4B7608B1B64}"/>
          </ac:spMkLst>
        </pc:spChg>
        <pc:picChg chg="mod">
          <ac:chgData name="Urban, Kimberly A" userId="S::kimberly.urban@dncr.nc.gov::06c9602c-f271-4baf-a109-b845e3b858d0" providerId="AD" clId="Web-{935C5FF9-F4EE-4E29-8421-27E7C556AC84}" dt="2025-06-18T14:49:57.847" v="24" actId="1076"/>
          <ac:picMkLst>
            <pc:docMk/>
            <pc:sldMk cId="2805953899" sldId="608"/>
            <ac:picMk id="5" creationId="{CE1F74BD-3550-4726-A65B-A5622AE1F097}"/>
          </ac:picMkLst>
        </pc:picChg>
        <pc:picChg chg="mod">
          <ac:chgData name="Urban, Kimberly A" userId="S::kimberly.urban@dncr.nc.gov::06c9602c-f271-4baf-a109-b845e3b858d0" providerId="AD" clId="Web-{935C5FF9-F4EE-4E29-8421-27E7C556AC84}" dt="2025-06-18T14:50:02.613" v="26" actId="1076"/>
          <ac:picMkLst>
            <pc:docMk/>
            <pc:sldMk cId="2805953899" sldId="608"/>
            <ac:picMk id="7" creationId="{38BDC44B-4FF9-9CC7-9B85-953DEF5A7084}"/>
          </ac:picMkLst>
        </pc:picChg>
      </pc:sldChg>
    </pc:docChg>
  </pc:docChgLst>
  <pc:docChgLst>
    <pc:chgData name="Urban, Kimberly A" userId="S::kimberly.urban@dncr.nc.gov::06c9602c-f271-4baf-a109-b845e3b858d0" providerId="AD" clId="Web-{CB4012EE-60E4-484A-B0D5-5D991A8C1C5E}"/>
    <pc:docChg chg="addSld delSld modSld">
      <pc:chgData name="Urban, Kimberly A" userId="S::kimberly.urban@dncr.nc.gov::06c9602c-f271-4baf-a109-b845e3b858d0" providerId="AD" clId="Web-{CB4012EE-60E4-484A-B0D5-5D991A8C1C5E}" dt="2025-06-16T15:02:50.659" v="20"/>
      <pc:docMkLst>
        <pc:docMk/>
      </pc:docMkLst>
      <pc:sldChg chg="del">
        <pc:chgData name="Urban, Kimberly A" userId="S::kimberly.urban@dncr.nc.gov::06c9602c-f271-4baf-a109-b845e3b858d0" providerId="AD" clId="Web-{CB4012EE-60E4-484A-B0D5-5D991A8C1C5E}" dt="2025-06-16T14:59:42.536" v="1"/>
        <pc:sldMkLst>
          <pc:docMk/>
          <pc:sldMk cId="213601162" sldId="441"/>
        </pc:sldMkLst>
      </pc:sldChg>
      <pc:sldChg chg="add del">
        <pc:chgData name="Urban, Kimberly A" userId="S::kimberly.urban@dncr.nc.gov::06c9602c-f271-4baf-a109-b845e3b858d0" providerId="AD" clId="Web-{CB4012EE-60E4-484A-B0D5-5D991A8C1C5E}" dt="2025-06-16T15:02:50.659" v="20"/>
        <pc:sldMkLst>
          <pc:docMk/>
          <pc:sldMk cId="343038276" sldId="625"/>
        </pc:sldMkLst>
      </pc:sldChg>
      <pc:sldChg chg="modSp add">
        <pc:chgData name="Urban, Kimberly A" userId="S::kimberly.urban@dncr.nc.gov::06c9602c-f271-4baf-a109-b845e3b858d0" providerId="AD" clId="Web-{CB4012EE-60E4-484A-B0D5-5D991A8C1C5E}" dt="2025-06-16T15:01:40.754" v="16" actId="20577"/>
        <pc:sldMkLst>
          <pc:docMk/>
          <pc:sldMk cId="3627884539" sldId="691"/>
        </pc:sldMkLst>
        <pc:spChg chg="mod">
          <ac:chgData name="Urban, Kimberly A" userId="S::kimberly.urban@dncr.nc.gov::06c9602c-f271-4baf-a109-b845e3b858d0" providerId="AD" clId="Web-{CB4012EE-60E4-484A-B0D5-5D991A8C1C5E}" dt="2025-06-16T15:01:22.051" v="13" actId="20577"/>
          <ac:spMkLst>
            <pc:docMk/>
            <pc:sldMk cId="3627884539" sldId="691"/>
            <ac:spMk id="2" creationId="{E917488B-187C-D8D9-5D19-94DB3EDC95BE}"/>
          </ac:spMkLst>
        </pc:spChg>
        <pc:spChg chg="mod">
          <ac:chgData name="Urban, Kimberly A" userId="S::kimberly.urban@dncr.nc.gov::06c9602c-f271-4baf-a109-b845e3b858d0" providerId="AD" clId="Web-{CB4012EE-60E4-484A-B0D5-5D991A8C1C5E}" dt="2025-06-16T15:01:40.754" v="16" actId="20577"/>
          <ac:spMkLst>
            <pc:docMk/>
            <pc:sldMk cId="3627884539" sldId="691"/>
            <ac:spMk id="4" creationId="{06068259-9D78-1688-0429-1FFA3A76A415}"/>
          </ac:spMkLst>
        </pc:spChg>
      </pc:sldChg>
      <pc:sldChg chg="add del">
        <pc:chgData name="Urban, Kimberly A" userId="S::kimberly.urban@dncr.nc.gov::06c9602c-f271-4baf-a109-b845e3b858d0" providerId="AD" clId="Web-{CB4012EE-60E4-484A-B0D5-5D991A8C1C5E}" dt="2025-06-16T15:02:03.597" v="18"/>
        <pc:sldMkLst>
          <pc:docMk/>
          <pc:sldMk cId="3471934272" sldId="692"/>
        </pc:sldMkLst>
      </pc:sldChg>
    </pc:docChg>
  </pc:docChgLst>
  <pc:docChgLst>
    <pc:chgData name="Urban, Kimberly A" userId="S::kimberly.urban@dncr.nc.gov::06c9602c-f271-4baf-a109-b845e3b858d0" providerId="AD" clId="Web-{575A0F28-BB9E-4907-8BA3-0FA21457432D}"/>
    <pc:docChg chg="addSld delSld modSld sldOrd">
      <pc:chgData name="Urban, Kimberly A" userId="S::kimberly.urban@dncr.nc.gov::06c9602c-f271-4baf-a109-b845e3b858d0" providerId="AD" clId="Web-{575A0F28-BB9E-4907-8BA3-0FA21457432D}" dt="2025-06-16T17:30:03.904" v="46" actId="20577"/>
      <pc:docMkLst>
        <pc:docMk/>
      </pc:docMkLst>
      <pc:sldChg chg="del">
        <pc:chgData name="Urban, Kimberly A" userId="S::kimberly.urban@dncr.nc.gov::06c9602c-f271-4baf-a109-b845e3b858d0" providerId="AD" clId="Web-{575A0F28-BB9E-4907-8BA3-0FA21457432D}" dt="2025-06-16T17:27:50.590" v="14"/>
        <pc:sldMkLst>
          <pc:docMk/>
          <pc:sldMk cId="4052110966" sldId="690"/>
        </pc:sldMkLst>
      </pc:sldChg>
      <pc:sldChg chg="addSp delSp modSp ord">
        <pc:chgData name="Urban, Kimberly A" userId="S::kimberly.urban@dncr.nc.gov::06c9602c-f271-4baf-a109-b845e3b858d0" providerId="AD" clId="Web-{575A0F28-BB9E-4907-8BA3-0FA21457432D}" dt="2025-06-16T17:29:44.513" v="42" actId="20577"/>
        <pc:sldMkLst>
          <pc:docMk/>
          <pc:sldMk cId="3736962776" sldId="696"/>
        </pc:sldMkLst>
        <pc:spChg chg="mod">
          <ac:chgData name="Urban, Kimberly A" userId="S::kimberly.urban@dncr.nc.gov::06c9602c-f271-4baf-a109-b845e3b858d0" providerId="AD" clId="Web-{575A0F28-BB9E-4907-8BA3-0FA21457432D}" dt="2025-06-16T17:29:44.513" v="42" actId="20577"/>
          <ac:spMkLst>
            <pc:docMk/>
            <pc:sldMk cId="3736962776" sldId="696"/>
            <ac:spMk id="2" creationId="{1273BF47-227E-DA87-BD09-CB073ED86FC7}"/>
          </ac:spMkLst>
        </pc:spChg>
        <pc:picChg chg="add mod ord">
          <ac:chgData name="Urban, Kimberly A" userId="S::kimberly.urban@dncr.nc.gov::06c9602c-f271-4baf-a109-b845e3b858d0" providerId="AD" clId="Web-{575A0F28-BB9E-4907-8BA3-0FA21457432D}" dt="2025-06-16T17:26:27.963" v="3" actId="1076"/>
          <ac:picMkLst>
            <pc:docMk/>
            <pc:sldMk cId="3736962776" sldId="696"/>
            <ac:picMk id="6" creationId="{BC9B2C0A-33A6-9415-60A1-59C8831BAF36}"/>
          </ac:picMkLst>
        </pc:picChg>
      </pc:sldChg>
      <pc:sldChg chg="addSp delSp modSp mod ord modClrScheme chgLayout">
        <pc:chgData name="Urban, Kimberly A" userId="S::kimberly.urban@dncr.nc.gov::06c9602c-f271-4baf-a109-b845e3b858d0" providerId="AD" clId="Web-{575A0F28-BB9E-4907-8BA3-0FA21457432D}" dt="2025-06-16T17:30:03.904" v="46" actId="20577"/>
        <pc:sldMkLst>
          <pc:docMk/>
          <pc:sldMk cId="2108409152" sldId="697"/>
        </pc:sldMkLst>
        <pc:spChg chg="add del mod">
          <ac:chgData name="Urban, Kimberly A" userId="S::kimberly.urban@dncr.nc.gov::06c9602c-f271-4baf-a109-b845e3b858d0" providerId="AD" clId="Web-{575A0F28-BB9E-4907-8BA3-0FA21457432D}" dt="2025-06-16T17:30:03.904" v="46" actId="20577"/>
          <ac:spMkLst>
            <pc:docMk/>
            <pc:sldMk cId="2108409152" sldId="697"/>
            <ac:spMk id="2" creationId="{B72AC6B9-48BC-2723-A381-D9CE734F8FD7}"/>
          </ac:spMkLst>
        </pc:spChg>
        <pc:picChg chg="add del mod ord">
          <ac:chgData name="Urban, Kimberly A" userId="S::kimberly.urban@dncr.nc.gov::06c9602c-f271-4baf-a109-b845e3b858d0" providerId="AD" clId="Web-{575A0F28-BB9E-4907-8BA3-0FA21457432D}" dt="2025-06-16T17:26:58.776" v="10"/>
          <ac:picMkLst>
            <pc:docMk/>
            <pc:sldMk cId="2108409152" sldId="697"/>
            <ac:picMk id="4" creationId="{3B8A6D3D-E0AF-5BAB-73AE-C181AD4F18E6}"/>
          </ac:picMkLst>
        </pc:picChg>
      </pc:sldChg>
      <pc:sldChg chg="new del">
        <pc:chgData name="Urban, Kimberly A" userId="S::kimberly.urban@dncr.nc.gov::06c9602c-f271-4baf-a109-b845e3b858d0" providerId="AD" clId="Web-{575A0F28-BB9E-4907-8BA3-0FA21457432D}" dt="2025-06-16T17:27:59.074" v="15"/>
        <pc:sldMkLst>
          <pc:docMk/>
          <pc:sldMk cId="3625788738" sldId="698"/>
        </pc:sldMkLst>
      </pc:sldChg>
      <pc:sldChg chg="modSp new">
        <pc:chgData name="Urban, Kimberly A" userId="S::kimberly.urban@dncr.nc.gov::06c9602c-f271-4baf-a109-b845e3b858d0" providerId="AD" clId="Web-{575A0F28-BB9E-4907-8BA3-0FA21457432D}" dt="2025-06-16T17:28:28.996" v="30"/>
        <pc:sldMkLst>
          <pc:docMk/>
          <pc:sldMk cId="3781664781" sldId="698"/>
        </pc:sldMkLst>
      </pc:sldChg>
    </pc:docChg>
  </pc:docChgLst>
  <pc:docChgLst>
    <pc:chgData name="Clark, Dylan J" userId="S::dylan.clark@dncr.nc.gov::e96a0b2f-baf1-4143-a561-f76c7cc92533" providerId="AD" clId="Web-{EB67C2F8-0176-4006-B4FD-42FAD9303A19}"/>
    <pc:docChg chg="modSld">
      <pc:chgData name="Clark, Dylan J" userId="S::dylan.clark@dncr.nc.gov::e96a0b2f-baf1-4143-a561-f76c7cc92533" providerId="AD" clId="Web-{EB67C2F8-0176-4006-B4FD-42FAD9303A19}" dt="2025-06-19T01:39:05.060" v="0"/>
      <pc:docMkLst>
        <pc:docMk/>
      </pc:docMkLst>
      <pc:sldChg chg="delSp delAnim">
        <pc:chgData name="Clark, Dylan J" userId="S::dylan.clark@dncr.nc.gov::e96a0b2f-baf1-4143-a561-f76c7cc92533" providerId="AD" clId="Web-{EB67C2F8-0176-4006-B4FD-42FAD9303A19}" dt="2025-06-19T01:39:05.060" v="0"/>
        <pc:sldMkLst>
          <pc:docMk/>
          <pc:sldMk cId="778139532" sldId="632"/>
        </pc:sldMkLst>
      </pc:sldChg>
    </pc:docChg>
  </pc:docChgLst>
  <pc:docChgLst>
    <pc:chgData name="Clark, Dylan J" userId="S::dylan.clark@dncr.nc.gov::e96a0b2f-baf1-4143-a561-f76c7cc92533" providerId="AD" clId="Web-{978A0B73-79BA-4636-8112-D86E9705D66B}"/>
    <pc:docChg chg="modSld">
      <pc:chgData name="Clark, Dylan J" userId="S::dylan.clark@dncr.nc.gov::e96a0b2f-baf1-4143-a561-f76c7cc92533" providerId="AD" clId="Web-{978A0B73-79BA-4636-8112-D86E9705D66B}" dt="2025-06-30T21:08:34.643" v="113"/>
      <pc:docMkLst>
        <pc:docMk/>
      </pc:docMkLst>
      <pc:sldChg chg="modNotes">
        <pc:chgData name="Clark, Dylan J" userId="S::dylan.clark@dncr.nc.gov::e96a0b2f-baf1-4143-a561-f76c7cc92533" providerId="AD" clId="Web-{978A0B73-79BA-4636-8112-D86E9705D66B}" dt="2025-06-30T21:05:13.550" v="5"/>
        <pc:sldMkLst>
          <pc:docMk/>
          <pc:sldMk cId="3629936587" sldId="693"/>
        </pc:sldMkLst>
      </pc:sldChg>
      <pc:sldChg chg="modNotes">
        <pc:chgData name="Clark, Dylan J" userId="S::dylan.clark@dncr.nc.gov::e96a0b2f-baf1-4143-a561-f76c7cc92533" providerId="AD" clId="Web-{978A0B73-79BA-4636-8112-D86E9705D66B}" dt="2025-06-30T21:07:59.472" v="106"/>
        <pc:sldMkLst>
          <pc:docMk/>
          <pc:sldMk cId="2594203700" sldId="695"/>
        </pc:sldMkLst>
      </pc:sldChg>
      <pc:sldChg chg="modNotes">
        <pc:chgData name="Clark, Dylan J" userId="S::dylan.clark@dncr.nc.gov::e96a0b2f-baf1-4143-a561-f76c7cc92533" providerId="AD" clId="Web-{978A0B73-79BA-4636-8112-D86E9705D66B}" dt="2025-06-30T21:08:13.878" v="109"/>
        <pc:sldMkLst>
          <pc:docMk/>
          <pc:sldMk cId="2108409152" sldId="697"/>
        </pc:sldMkLst>
      </pc:sldChg>
      <pc:sldChg chg="modNotes">
        <pc:chgData name="Clark, Dylan J" userId="S::dylan.clark@dncr.nc.gov::e96a0b2f-baf1-4143-a561-f76c7cc92533" providerId="AD" clId="Web-{978A0B73-79BA-4636-8112-D86E9705D66B}" dt="2025-06-30T21:08:34.643" v="113"/>
        <pc:sldMkLst>
          <pc:docMk/>
          <pc:sldMk cId="3228214225" sldId="705"/>
        </pc:sldMkLst>
      </pc:sldChg>
    </pc:docChg>
  </pc:docChgLst>
  <pc:docChgLst>
    <pc:chgData name="Urban, Kimberly A" userId="S::kimberly.urban@dncr.nc.gov::06c9602c-f271-4baf-a109-b845e3b858d0" providerId="AD" clId="Web-{E7B71292-D9DB-4B7F-9BA1-036BBD6A40E4}"/>
    <pc:docChg chg="modSld">
      <pc:chgData name="Urban, Kimberly A" userId="S::kimberly.urban@dncr.nc.gov::06c9602c-f271-4baf-a109-b845e3b858d0" providerId="AD" clId="Web-{E7B71292-D9DB-4B7F-9BA1-036BBD6A40E4}" dt="2025-06-18T14:51:48.394" v="15" actId="14100"/>
      <pc:docMkLst>
        <pc:docMk/>
      </pc:docMkLst>
      <pc:sldChg chg="delSp modSp mod modClrScheme chgLayout">
        <pc:chgData name="Urban, Kimberly A" userId="S::kimberly.urban@dncr.nc.gov::06c9602c-f271-4baf-a109-b845e3b858d0" providerId="AD" clId="Web-{E7B71292-D9DB-4B7F-9BA1-036BBD6A40E4}" dt="2025-06-18T14:51:48.394" v="15" actId="14100"/>
        <pc:sldMkLst>
          <pc:docMk/>
          <pc:sldMk cId="2805953899" sldId="608"/>
        </pc:sldMkLst>
        <pc:spChg chg="mod ord">
          <ac:chgData name="Urban, Kimberly A" userId="S::kimberly.urban@dncr.nc.gov::06c9602c-f271-4baf-a109-b845e3b858d0" providerId="AD" clId="Web-{E7B71292-D9DB-4B7F-9BA1-036BBD6A40E4}" dt="2025-06-18T14:51:04.675" v="4"/>
          <ac:spMkLst>
            <pc:docMk/>
            <pc:sldMk cId="2805953899" sldId="608"/>
            <ac:spMk id="2" creationId="{6F754FDD-F799-4D3A-845C-189E79002A8D}"/>
          </ac:spMkLst>
        </pc:spChg>
        <pc:spChg chg="mod ord">
          <ac:chgData name="Urban, Kimberly A" userId="S::kimberly.urban@dncr.nc.gov::06c9602c-f271-4baf-a109-b845e3b858d0" providerId="AD" clId="Web-{E7B71292-D9DB-4B7F-9BA1-036BBD6A40E4}" dt="2025-06-18T14:51:09.894" v="6" actId="14100"/>
          <ac:spMkLst>
            <pc:docMk/>
            <pc:sldMk cId="2805953899" sldId="608"/>
            <ac:spMk id="3" creationId="{900D3970-F207-4A18-9CA8-C4B7608B1B64}"/>
          </ac:spMkLst>
        </pc:spChg>
        <pc:picChg chg="mod">
          <ac:chgData name="Urban, Kimberly A" userId="S::kimberly.urban@dncr.nc.gov::06c9602c-f271-4baf-a109-b845e3b858d0" providerId="AD" clId="Web-{E7B71292-D9DB-4B7F-9BA1-036BBD6A40E4}" dt="2025-06-18T14:51:48.394" v="15" actId="14100"/>
          <ac:picMkLst>
            <pc:docMk/>
            <pc:sldMk cId="2805953899" sldId="608"/>
            <ac:picMk id="5" creationId="{CE1F74BD-3550-4726-A65B-A5622AE1F097}"/>
          </ac:picMkLst>
        </pc:picChg>
        <pc:picChg chg="mod">
          <ac:chgData name="Urban, Kimberly A" userId="S::kimberly.urban@dncr.nc.gov::06c9602c-f271-4baf-a109-b845e3b858d0" providerId="AD" clId="Web-{E7B71292-D9DB-4B7F-9BA1-036BBD6A40E4}" dt="2025-06-18T14:51:30.082" v="12" actId="1076"/>
          <ac:picMkLst>
            <pc:docMk/>
            <pc:sldMk cId="2805953899" sldId="608"/>
            <ac:picMk id="7" creationId="{38BDC44B-4FF9-9CC7-9B85-953DEF5A70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6EF9F-87A2-459C-9A27-FF85A9A0C892}" type="datetimeFigureOut">
              <a:rPr lang="en-US" smtClean="0"/>
              <a:t>6/30/2025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6000A-9FF9-414C-BDD2-4D62C0B4E680}" type="slidenum">
              <a:rPr lang="en-US" smtClean="0"/>
              <a:t>‹#›</a:t>
            </a:fld>
            <a:endParaRPr lang="en-US"/>
          </a:p>
        </p:txBody>
      </p:sp>
    </p:spTree>
    <p:extLst>
      <p:ext uri="{BB962C8B-B14F-4D97-AF65-F5344CB8AC3E}">
        <p14:creationId xmlns:p14="http://schemas.microsoft.com/office/powerpoint/2010/main" val="180223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rchaeology.ncdcr.gov/programs/permi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chaeology.ncdcr.gov/programs/environmentalreview/laws#underwat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OSA locations</a:t>
            </a:r>
          </a:p>
          <a:p>
            <a:pPr marL="171450" indent="-171450">
              <a:buFontTx/>
              <a:buChar char="-"/>
            </a:pPr>
            <a:r>
              <a:rPr lang="en-US" dirty="0"/>
              <a:t>Main office. Where most of our staff is located. Main function is to perform Environmental Review but also home to our historic cemetery program, GIS program, and houses our statewide report and site form library. One of two offices where background research can be performed. </a:t>
            </a:r>
          </a:p>
          <a:p>
            <a:pPr marL="171450" indent="-171450">
              <a:buFontTx/>
              <a:buChar char="-"/>
            </a:pPr>
            <a:r>
              <a:rPr lang="en-US" dirty="0"/>
              <a:t>OSARC: primary curation facility for the preservation and storage of North Carolina's archaeological collections. </a:t>
            </a:r>
          </a:p>
          <a:p>
            <a:pPr marL="171450" indent="-171450">
              <a:buFontTx/>
              <a:buChar char="-"/>
            </a:pPr>
            <a:r>
              <a:rPr lang="en-US" dirty="0"/>
              <a:t>Western Office</a:t>
            </a:r>
            <a:endParaRPr lang="en-US" dirty="0">
              <a:ea typeface="Calibri"/>
              <a:cs typeface="Calibri"/>
            </a:endParaRPr>
          </a:p>
          <a:p>
            <a:pPr marL="171450" indent="-171450">
              <a:buFontTx/>
              <a:buChar char="-"/>
            </a:pPr>
            <a:r>
              <a:rPr lang="en-US" dirty="0"/>
              <a:t>UAB</a:t>
            </a:r>
          </a:p>
          <a:p>
            <a:pPr marL="171450" indent="-171450">
              <a:buFontTx/>
              <a:buChar char="-"/>
            </a:pPr>
            <a:r>
              <a:rPr lang="en-US" dirty="0"/>
              <a:t>QAR</a:t>
            </a:r>
          </a:p>
        </p:txBody>
      </p:sp>
      <p:sp>
        <p:nvSpPr>
          <p:cNvPr id="4" name="Slide Number Placeholder 3"/>
          <p:cNvSpPr>
            <a:spLocks noGrp="1"/>
          </p:cNvSpPr>
          <p:nvPr>
            <p:ph type="sldNum" sz="quarter" idx="5"/>
          </p:nvPr>
        </p:nvSpPr>
        <p:spPr/>
        <p:txBody>
          <a:bodyPr/>
          <a:lstStyle/>
          <a:p>
            <a:fld id="{6606000A-9FF9-414C-BDD2-4D62C0B4E680}" type="slidenum">
              <a:rPr lang="en-US" smtClean="0"/>
              <a:t>3</a:t>
            </a:fld>
            <a:endParaRPr lang="en-US"/>
          </a:p>
        </p:txBody>
      </p:sp>
    </p:spTree>
    <p:extLst>
      <p:ext uri="{BB962C8B-B14F-4D97-AF65-F5344CB8AC3E}">
        <p14:creationId xmlns:p14="http://schemas.microsoft.com/office/powerpoint/2010/main" val="87581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06000A-9FF9-414C-BDD2-4D62C0B4E680}" type="slidenum">
              <a:rPr lang="en-US" smtClean="0"/>
              <a:t>5</a:t>
            </a:fld>
            <a:endParaRPr lang="en-US"/>
          </a:p>
        </p:txBody>
      </p:sp>
    </p:spTree>
    <p:extLst>
      <p:ext uri="{BB962C8B-B14F-4D97-AF65-F5344CB8AC3E}">
        <p14:creationId xmlns:p14="http://schemas.microsoft.com/office/powerpoint/2010/main" val="226300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a big part of what we do is serve as site file managers. There is a lot of data to manage, some going back to the 1950s and 1960s.</a:t>
            </a:r>
          </a:p>
          <a:p>
            <a:pPr marL="171450" indent="-171450">
              <a:buFontTx/>
              <a:buChar char="-"/>
            </a:pPr>
            <a:r>
              <a:rPr lang="en-US" dirty="0"/>
              <a:t>There have been over 62k sites recorded across NC and we maintain a record of each site. </a:t>
            </a:r>
          </a:p>
          <a:p>
            <a:pPr marL="171450" indent="-171450">
              <a:buFontTx/>
              <a:buChar char="-"/>
            </a:pPr>
            <a:r>
              <a:rPr lang="en-US" dirty="0"/>
              <a:t>For some of the sites we don’t have much information, maybe just a 3-page form, but for other sites that may have been subject to numerous excavations, we may have numerous reports and a filing cabinet drawer full of information.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are currently in the process of a large digitization effort. Thanks to the Covid-19 pandemic and a partnership with NCDOT, we have scanned almost all of our over 9,000 reports and we plan to scan our site forms next followed by our environmental review paperwork which dates back to 1970.</a:t>
            </a:r>
          </a:p>
          <a:p>
            <a:pPr marL="171450" indent="-171450">
              <a:buFontTx/>
              <a:buChar char="-"/>
            </a:pPr>
            <a:r>
              <a:rPr lang="en-US" dirty="0"/>
              <a:t>Along with digitizing our paperwork, we are updating our data management systems including, installing high density mobile shelving unit to replace our old aluminum bookshelves in our Raleigh library. The new system has allowed us to double our storage space in our Raleigh office. </a:t>
            </a:r>
          </a:p>
          <a:p>
            <a:pPr marL="171450" indent="-171450">
              <a:buFontTx/>
              <a:buChar char="-"/>
            </a:pPr>
            <a:r>
              <a:rPr lang="en-US" dirty="0"/>
              <a:t>We also recently transitioned our Environmental Review Access database to a cloud based data manager called Laserfiche and are currently in the process of also transitioning our Site Form database to the same system. We plan to transfer our report database to the system in the future so that all of our data is stored in one easy to use digital platform.</a:t>
            </a:r>
          </a:p>
          <a:p>
            <a:pPr marL="171450" indent="-171450">
              <a:buFontTx/>
              <a:buChar char="-"/>
            </a:pPr>
            <a:r>
              <a:rPr lang="en-US" dirty="0"/>
              <a:t>Our goal of our digitization efforts and Laserfiche system is to provide a more efficient Environmental Review process and a more efficient background research process for archaeologists doing compliance work across the state.</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606000A-9FF9-414C-BDD2-4D62C0B4E680}" type="slidenum">
              <a:rPr lang="en-US" smtClean="0"/>
              <a:t>6</a:t>
            </a:fld>
            <a:endParaRPr lang="en-US"/>
          </a:p>
        </p:txBody>
      </p:sp>
    </p:spTree>
    <p:extLst>
      <p:ext uri="{BB962C8B-B14F-4D97-AF65-F5344CB8AC3E}">
        <p14:creationId xmlns:p14="http://schemas.microsoft.com/office/powerpoint/2010/main" val="345768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D7084-1726-9844-346F-8046DB3C8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06ACF-0A8D-EA07-1F5E-4D14395D8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C27D7-68AE-770F-859B-ECFB258FED59}"/>
              </a:ext>
            </a:extLst>
          </p:cNvPr>
          <p:cNvSpPr>
            <a:spLocks noGrp="1"/>
          </p:cNvSpPr>
          <p:nvPr>
            <p:ph type="body" idx="1"/>
          </p:nvPr>
        </p:nvSpPr>
        <p:spPr/>
        <p:txBody>
          <a:bodyPr/>
          <a:lstStyle/>
          <a:p>
            <a:pPr marL="171450" indent="-171450">
              <a:buChar char="-"/>
            </a:pPr>
            <a:r>
              <a:rPr lang="en-US">
                <a:ea typeface="Calibri"/>
                <a:cs typeface="Calibri"/>
              </a:rPr>
              <a:t>Archaeological Resources Protection Act (State), NCGS 70, Article 2</a:t>
            </a:r>
          </a:p>
          <a:p>
            <a:pPr marL="171450" indent="-171450">
              <a:buChar char="-"/>
            </a:pPr>
            <a:r>
              <a:rPr lang="en-US" dirty="0">
                <a:ea typeface="Calibri"/>
                <a:cs typeface="Calibri"/>
              </a:rPr>
              <a:t>Permits required to conduct archaeological investigations on state owned or managed land and in state waters </a:t>
            </a:r>
          </a:p>
          <a:p>
            <a:pPr marL="171450" indent="-171450">
              <a:buFont typeface="Arial"/>
              <a:buChar char="•"/>
            </a:pPr>
            <a:r>
              <a:rPr lang="en-US" dirty="0">
                <a:hlinkClick r:id="rId3"/>
              </a:rPr>
              <a:t>https://archaeology.ncdcr.gov/programs/permits</a:t>
            </a:r>
            <a:r>
              <a:rPr lang="en-US" dirty="0"/>
              <a:t> </a:t>
            </a:r>
            <a:endParaRPr lang="en-US" dirty="0">
              <a:ea typeface="Calibri"/>
              <a:cs typeface="Calibri"/>
            </a:endParaRPr>
          </a:p>
        </p:txBody>
      </p:sp>
      <p:sp>
        <p:nvSpPr>
          <p:cNvPr id="4" name="Slide Number Placeholder 3">
            <a:extLst>
              <a:ext uri="{FF2B5EF4-FFF2-40B4-BE49-F238E27FC236}">
                <a16:creationId xmlns:a16="http://schemas.microsoft.com/office/drawing/2014/main" id="{D1841284-66E5-05F8-CEDA-DCB192582473}"/>
              </a:ext>
            </a:extLst>
          </p:cNvPr>
          <p:cNvSpPr>
            <a:spLocks noGrp="1"/>
          </p:cNvSpPr>
          <p:nvPr>
            <p:ph type="sldNum" sz="quarter" idx="5"/>
          </p:nvPr>
        </p:nvSpPr>
        <p:spPr/>
        <p:txBody>
          <a:bodyPr/>
          <a:lstStyle/>
          <a:p>
            <a:fld id="{6606000A-9FF9-414C-BDD2-4D62C0B4E680}" type="slidenum">
              <a:rPr lang="en-US" smtClean="0"/>
              <a:t>8</a:t>
            </a:fld>
            <a:endParaRPr lang="en-US"/>
          </a:p>
        </p:txBody>
      </p:sp>
    </p:spTree>
    <p:extLst>
      <p:ext uri="{BB962C8B-B14F-4D97-AF65-F5344CB8AC3E}">
        <p14:creationId xmlns:p14="http://schemas.microsoft.com/office/powerpoint/2010/main" val="348917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D7A71"/>
                </a:solidFill>
              </a:rPr>
              <a:t>Archaeology.ncdcr.gov </a:t>
            </a:r>
            <a:endParaRPr lang="en-US" dirty="0"/>
          </a:p>
        </p:txBody>
      </p:sp>
      <p:sp>
        <p:nvSpPr>
          <p:cNvPr id="4" name="Slide Number Placeholder 3"/>
          <p:cNvSpPr>
            <a:spLocks noGrp="1"/>
          </p:cNvSpPr>
          <p:nvPr>
            <p:ph type="sldNum" sz="quarter" idx="5"/>
          </p:nvPr>
        </p:nvSpPr>
        <p:spPr/>
        <p:txBody>
          <a:bodyPr/>
          <a:lstStyle/>
          <a:p>
            <a:fld id="{6606000A-9FF9-414C-BDD2-4D62C0B4E680}" type="slidenum">
              <a:rPr lang="en-US" smtClean="0"/>
              <a:t>10</a:t>
            </a:fld>
            <a:endParaRPr lang="en-US"/>
          </a:p>
        </p:txBody>
      </p:sp>
    </p:spTree>
    <p:extLst>
      <p:ext uri="{BB962C8B-B14F-4D97-AF65-F5344CB8AC3E}">
        <p14:creationId xmlns:p14="http://schemas.microsoft.com/office/powerpoint/2010/main" val="603709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D7A71"/>
                </a:solidFill>
                <a:hlinkClick r:id="rId3"/>
              </a:rPr>
              <a:t>https://archaeology.ncdcr.gov/programs/environmentalreview/laws#underwater</a:t>
            </a:r>
            <a:r>
              <a:rPr lang="en-US" dirty="0">
                <a:solidFill>
                  <a:srgbClr val="2D7A71"/>
                </a:solidFill>
              </a:rPr>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606000A-9FF9-414C-BDD2-4D62C0B4E680}" type="slidenum">
              <a:rPr lang="en-US" smtClean="0"/>
              <a:t>14</a:t>
            </a:fld>
            <a:endParaRPr lang="en-US"/>
          </a:p>
        </p:txBody>
      </p:sp>
    </p:spTree>
    <p:extLst>
      <p:ext uri="{BB962C8B-B14F-4D97-AF65-F5344CB8AC3E}">
        <p14:creationId xmlns:p14="http://schemas.microsoft.com/office/powerpoint/2010/main" val="939654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38937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7105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lvl1pPr>
              <a:defRPr>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41318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B09E8787-DCA3-46B4-95DB-E4E61BFD1221}" type="datetimeFigureOut">
              <a:rPr lang="en-US" smtClean="0"/>
              <a:pPr/>
              <a:t>6/30/2025</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7E22570-0786-44CB-B1E7-26C9E2380A9E}" type="slidenum">
              <a:rPr lang="en-US" smtClean="0"/>
              <a:pPr/>
              <a:t>‹#›</a:t>
            </a:fld>
            <a:endParaRPr lang="en-US"/>
          </a:p>
        </p:txBody>
      </p:sp>
    </p:spTree>
    <p:extLst>
      <p:ext uri="{BB962C8B-B14F-4D97-AF65-F5344CB8AC3E}">
        <p14:creationId xmlns:p14="http://schemas.microsoft.com/office/powerpoint/2010/main" val="20162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06137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76973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normAutofit/>
          </a:bodyPr>
          <a:lstStyle>
            <a:lvl1pPr>
              <a:defRPr sz="440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24416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9291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10"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27762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6"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78190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spTree>
    <p:extLst>
      <p:ext uri="{BB962C8B-B14F-4D97-AF65-F5344CB8AC3E}">
        <p14:creationId xmlns:p14="http://schemas.microsoft.com/office/powerpoint/2010/main" val="238304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2872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94868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23215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24483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lvl1pPr>
              <a:defRPr>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19319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B09E8787-DCA3-46B4-95DB-E4E61BFD1221}" type="datetimeFigureOut">
              <a:rPr lang="en-US" smtClean="0"/>
              <a:pPr/>
              <a:t>6/30/2025</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7E22570-0786-44CB-B1E7-26C9E2380A9E}" type="slidenum">
              <a:rPr lang="en-US" smtClean="0"/>
              <a:pPr/>
              <a:t>‹#›</a:t>
            </a:fld>
            <a:endParaRPr lang="en-US"/>
          </a:p>
        </p:txBody>
      </p:sp>
    </p:spTree>
    <p:extLst>
      <p:ext uri="{BB962C8B-B14F-4D97-AF65-F5344CB8AC3E}">
        <p14:creationId xmlns:p14="http://schemas.microsoft.com/office/powerpoint/2010/main" val="272129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normAutofit/>
          </a:bodyPr>
          <a:lstStyle>
            <a:lvl1pPr>
              <a:defRPr sz="440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55348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9069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normAutofit/>
          </a:bodyPr>
          <a:lstStyle>
            <a:lvl1pPr>
              <a:defRPr sz="3200">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10"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04480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6"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89627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spTree>
    <p:extLst>
      <p:ext uri="{BB962C8B-B14F-4D97-AF65-F5344CB8AC3E}">
        <p14:creationId xmlns:p14="http://schemas.microsoft.com/office/powerpoint/2010/main" val="413768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01070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2100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84175"/>
            <a:ext cx="12192000" cy="473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56819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84175"/>
            <a:ext cx="12192000" cy="473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7868427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mailto:Rach.denton@dncr.nc.gov" TargetMode="External"/><Relationship Id="rId2" Type="http://schemas.openxmlformats.org/officeDocument/2006/relationships/hyperlink" Target="mailto:dylan.clark@dncr.nc.gov" TargetMode="External"/><Relationship Id="rId1" Type="http://schemas.openxmlformats.org/officeDocument/2006/relationships/slideLayout" Target="../slideLayouts/slideLayout2.xml"/><Relationship Id="rId6" Type="http://schemas.openxmlformats.org/officeDocument/2006/relationships/hyperlink" Target="https://instagram.com/ncarchaeology/" TargetMode="External"/><Relationship Id="rId5" Type="http://schemas.openxmlformats.org/officeDocument/2006/relationships/hyperlink" Target="https://facebook.com/ncarchaeology"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ubtitle 6">
            <a:extLst>
              <a:ext uri="{FF2B5EF4-FFF2-40B4-BE49-F238E27FC236}">
                <a16:creationId xmlns:a16="http://schemas.microsoft.com/office/drawing/2014/main" id="{F22626BF-FC53-43D1-804D-D3B07BA98D3B}"/>
              </a:ext>
            </a:extLst>
          </p:cNvPr>
          <p:cNvSpPr txBox="1">
            <a:spLocks/>
          </p:cNvSpPr>
          <p:nvPr/>
        </p:nvSpPr>
        <p:spPr>
          <a:xfrm>
            <a:off x="712122" y="2534201"/>
            <a:ext cx="6413500" cy="1355750"/>
          </a:xfrm>
        </p:spPr>
        <p:txBody>
          <a:bodyPr vert="horz" lIns="91440" tIns="45720" rIns="91440" bIns="45720" rtlCol="0" anchor="b">
            <a:normAutofit fontScale="77500" lnSpcReduction="2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ct val="0"/>
              </a:spcBef>
              <a:spcAft>
                <a:spcPts val="600"/>
              </a:spcAft>
            </a:pPr>
            <a:r>
              <a:rPr lang="en-US" sz="4200">
                <a:solidFill>
                  <a:schemeClr val="tx1"/>
                </a:solidFill>
                <a:latin typeface="Georgia"/>
                <a:ea typeface="+mj-ea"/>
                <a:cs typeface="+mj-cs"/>
              </a:rPr>
              <a:t>Session 2: </a:t>
            </a:r>
            <a:endParaRPr lang="en-US">
              <a:solidFill>
                <a:schemeClr val="tx1"/>
              </a:solidFill>
            </a:endParaRPr>
          </a:p>
          <a:p>
            <a:pPr algn="ctr">
              <a:spcBef>
                <a:spcPct val="0"/>
              </a:spcBef>
              <a:spcAft>
                <a:spcPts val="600"/>
              </a:spcAft>
            </a:pPr>
            <a:r>
              <a:rPr lang="en-US" sz="4200">
                <a:solidFill>
                  <a:schemeClr val="tx1"/>
                </a:solidFill>
                <a:latin typeface="Georgia"/>
                <a:ea typeface="+mj-ea"/>
                <a:cs typeface="+mj-cs"/>
              </a:rPr>
              <a:t>North Carolina </a:t>
            </a:r>
            <a:endParaRPr lang="en-US">
              <a:solidFill>
                <a:schemeClr val="tx1"/>
              </a:solidFill>
              <a:ea typeface="+mj-ea"/>
              <a:cs typeface="+mj-cs"/>
            </a:endParaRPr>
          </a:p>
          <a:p>
            <a:pPr algn="ctr">
              <a:spcBef>
                <a:spcPct val="0"/>
              </a:spcBef>
              <a:spcAft>
                <a:spcPts val="600"/>
              </a:spcAft>
            </a:pPr>
            <a:r>
              <a:rPr lang="en-US" sz="4200">
                <a:solidFill>
                  <a:schemeClr val="tx1"/>
                </a:solidFill>
                <a:latin typeface="Georgia"/>
                <a:ea typeface="+mj-ea"/>
                <a:cs typeface="+mj-cs"/>
              </a:rPr>
              <a:t>Office of State Archaeology</a:t>
            </a:r>
          </a:p>
        </p:txBody>
      </p:sp>
      <p:sp>
        <p:nvSpPr>
          <p:cNvPr id="1030"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725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282CE3-D515-487A-898D-DD24FEDDE9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7821557" y="43757"/>
            <a:ext cx="2087194" cy="2087194"/>
          </a:xfrm>
          <a:prstGeom prst="rect">
            <a:avLst/>
          </a:prstGeom>
        </p:spPr>
      </p:pic>
      <p:sp>
        <p:nvSpPr>
          <p:cNvPr id="1031"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FFADDCE-2BF1-40D3-928B-E15273D7F3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1557" y="5306257"/>
            <a:ext cx="4174388" cy="928803"/>
          </a:xfrm>
          <a:prstGeom prst="rect">
            <a:avLst/>
          </a:prstGeom>
          <a:solidFill>
            <a:schemeClr val="bg1"/>
          </a:solidFill>
        </p:spPr>
      </p:pic>
      <p:pic>
        <p:nvPicPr>
          <p:cNvPr id="21" name="Picture 20">
            <a:extLst>
              <a:ext uri="{FF2B5EF4-FFF2-40B4-BE49-F238E27FC236}">
                <a16:creationId xmlns:a16="http://schemas.microsoft.com/office/drawing/2014/main" id="{C67FC553-6D13-4DCD-A5DA-847841C4106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518524" y="0"/>
            <a:ext cx="2673476" cy="2130951"/>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TextBox 13">
            <a:extLst>
              <a:ext uri="{FF2B5EF4-FFF2-40B4-BE49-F238E27FC236}">
                <a16:creationId xmlns:a16="http://schemas.microsoft.com/office/drawing/2014/main" id="{819CCD07-D6B4-439C-BF93-A78E0A723887}"/>
              </a:ext>
            </a:extLst>
          </p:cNvPr>
          <p:cNvSpPr txBox="1"/>
          <p:nvPr/>
        </p:nvSpPr>
        <p:spPr>
          <a:xfrm>
            <a:off x="10682908" y="4859357"/>
            <a:ext cx="1929849" cy="369332"/>
          </a:xfrm>
          <a:prstGeom prst="rect">
            <a:avLst/>
          </a:prstGeom>
          <a:noFill/>
        </p:spPr>
        <p:txBody>
          <a:bodyPr wrap="square" rtlCol="0">
            <a:spAutoFit/>
          </a:bodyPr>
          <a:lstStyle/>
          <a:p>
            <a:r>
              <a:rPr lang="en-US">
                <a:solidFill>
                  <a:schemeClr val="bg1"/>
                </a:solidFill>
                <a:latin typeface="Georgia" panose="02040502050405020303" pitchFamily="18" charset="0"/>
              </a:rPr>
              <a:t>Asheville, NC</a:t>
            </a:r>
          </a:p>
        </p:txBody>
      </p:sp>
      <p:pic>
        <p:nvPicPr>
          <p:cNvPr id="2" name="Picture 1">
            <a:extLst>
              <a:ext uri="{FF2B5EF4-FFF2-40B4-BE49-F238E27FC236}">
                <a16:creationId xmlns:a16="http://schemas.microsoft.com/office/drawing/2014/main" id="{1124140C-55BA-E469-4B4B-D48CA3DBF99C}"/>
              </a:ext>
            </a:extLst>
          </p:cNvPr>
          <p:cNvPicPr>
            <a:picLocks noChangeAspect="1"/>
          </p:cNvPicPr>
          <p:nvPr/>
        </p:nvPicPr>
        <p:blipFill>
          <a:blip r:embed="rId5"/>
          <a:stretch>
            <a:fillRect/>
          </a:stretch>
        </p:blipFill>
        <p:spPr>
          <a:xfrm>
            <a:off x="7821081" y="2127250"/>
            <a:ext cx="4370919" cy="3100918"/>
          </a:xfrm>
          <a:prstGeom prst="rect">
            <a:avLst/>
          </a:prstGeom>
        </p:spPr>
      </p:pic>
    </p:spTree>
    <p:extLst>
      <p:ext uri="{BB962C8B-B14F-4D97-AF65-F5344CB8AC3E}">
        <p14:creationId xmlns:p14="http://schemas.microsoft.com/office/powerpoint/2010/main" val="377631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C6B9-48BC-2723-A381-D9CE734F8FD7}"/>
              </a:ext>
            </a:extLst>
          </p:cNvPr>
          <p:cNvSpPr>
            <a:spLocks noGrp="1"/>
          </p:cNvSpPr>
          <p:nvPr>
            <p:ph type="title"/>
          </p:nvPr>
        </p:nvSpPr>
        <p:spPr/>
        <p:txBody>
          <a:bodyPr lIns="91440" tIns="45720" rIns="91440" bIns="45720" anchor="t">
            <a:normAutofit/>
          </a:bodyPr>
          <a:lstStyle/>
          <a:p>
            <a:r>
              <a:rPr lang="en-US" b="1">
                <a:solidFill>
                  <a:srgbClr val="B64626"/>
                </a:solidFill>
                <a:latin typeface="Georgia"/>
              </a:rPr>
              <a:t>Find </a:t>
            </a:r>
            <a:r>
              <a:rPr lang="en-US" b="1" i="1">
                <a:solidFill>
                  <a:srgbClr val="B64626"/>
                </a:solidFill>
                <a:latin typeface="Georgia"/>
              </a:rPr>
              <a:t>almost </a:t>
            </a:r>
            <a:r>
              <a:rPr lang="en-US" b="1">
                <a:solidFill>
                  <a:srgbClr val="B64626"/>
                </a:solidFill>
                <a:latin typeface="Georgia"/>
              </a:rPr>
              <a:t>anything on our website</a:t>
            </a:r>
            <a:br>
              <a:rPr lang="en-US" b="1">
                <a:solidFill>
                  <a:srgbClr val="B64626"/>
                </a:solidFill>
                <a:latin typeface="Georgia"/>
              </a:rPr>
            </a:br>
            <a:r>
              <a:rPr lang="en-US" sz="2800">
                <a:latin typeface="Georgia"/>
                <a:ea typeface="+mn-ea"/>
                <a:cs typeface="+mn-cs"/>
              </a:rPr>
              <a:t>archaeology.ncdcr.gov</a:t>
            </a:r>
            <a:endParaRPr lang="en-US">
              <a:latin typeface="Georgia"/>
              <a:ea typeface="+mn-ea"/>
              <a:cs typeface="+mn-cs"/>
            </a:endParaRPr>
          </a:p>
        </p:txBody>
      </p:sp>
      <p:pic>
        <p:nvPicPr>
          <p:cNvPr id="4" name="Content Placeholder 3">
            <a:extLst>
              <a:ext uri="{FF2B5EF4-FFF2-40B4-BE49-F238E27FC236}">
                <a16:creationId xmlns:a16="http://schemas.microsoft.com/office/drawing/2014/main" id="{3B8A6D3D-E0AF-5BAB-73AE-C181AD4F18E6}"/>
              </a:ext>
            </a:extLst>
          </p:cNvPr>
          <p:cNvPicPr>
            <a:picLocks noGrp="1" noChangeAspect="1"/>
          </p:cNvPicPr>
          <p:nvPr>
            <p:ph idx="1"/>
          </p:nvPr>
        </p:nvPicPr>
        <p:blipFill>
          <a:blip r:embed="rId3"/>
          <a:stretch>
            <a:fillRect/>
          </a:stretch>
        </p:blipFill>
        <p:spPr>
          <a:xfrm>
            <a:off x="2659558" y="1256665"/>
            <a:ext cx="6872883" cy="4351338"/>
          </a:xfrm>
        </p:spPr>
      </p:pic>
    </p:spTree>
    <p:extLst>
      <p:ext uri="{BB962C8B-B14F-4D97-AF65-F5344CB8AC3E}">
        <p14:creationId xmlns:p14="http://schemas.microsoft.com/office/powerpoint/2010/main" val="210840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EB260-9B7E-6E0B-9768-EEF5FC17C33D}"/>
              </a:ext>
            </a:extLst>
          </p:cNvPr>
          <p:cNvSpPr>
            <a:spLocks noGrp="1"/>
          </p:cNvSpPr>
          <p:nvPr>
            <p:ph type="title"/>
          </p:nvPr>
        </p:nvSpPr>
        <p:spPr/>
        <p:txBody>
          <a:bodyPr lIns="91440" tIns="45720" rIns="91440" bIns="45720" anchor="t">
            <a:normAutofit/>
          </a:bodyPr>
          <a:lstStyle/>
          <a:p>
            <a:r>
              <a:rPr lang="en-US" sz="4000" b="1">
                <a:solidFill>
                  <a:srgbClr val="B64626"/>
                </a:solidFill>
                <a:latin typeface="Georgia"/>
              </a:rPr>
              <a:t>NCOSA Historic Cemetery Program</a:t>
            </a:r>
          </a:p>
        </p:txBody>
      </p:sp>
      <p:sp>
        <p:nvSpPr>
          <p:cNvPr id="3" name="Content Placeholder 2">
            <a:extLst>
              <a:ext uri="{FF2B5EF4-FFF2-40B4-BE49-F238E27FC236}">
                <a16:creationId xmlns:a16="http://schemas.microsoft.com/office/drawing/2014/main" id="{AEDA7F4E-1376-7012-57B8-8C423F10D3FD}"/>
              </a:ext>
            </a:extLst>
          </p:cNvPr>
          <p:cNvSpPr>
            <a:spLocks noGrp="1"/>
          </p:cNvSpPr>
          <p:nvPr>
            <p:ph idx="1"/>
          </p:nvPr>
        </p:nvSpPr>
        <p:spPr>
          <a:xfrm>
            <a:off x="838200" y="1529292"/>
            <a:ext cx="6525684" cy="4351338"/>
          </a:xfrm>
        </p:spPr>
        <p:txBody>
          <a:bodyPr lIns="91440" tIns="45720" rIns="91440" bIns="45720" anchor="t"/>
          <a:lstStyle/>
          <a:p>
            <a:r>
              <a:rPr lang="en-US" sz="2400">
                <a:solidFill>
                  <a:srgbClr val="2D7A71"/>
                </a:solidFill>
                <a:latin typeface="Georgia"/>
                <a:cs typeface="Arial"/>
              </a:rPr>
              <a:t>Purpose:</a:t>
            </a:r>
          </a:p>
          <a:p>
            <a:pPr lvl="1"/>
            <a:r>
              <a:rPr lang="en-US" sz="2000">
                <a:solidFill>
                  <a:srgbClr val="2D7A71"/>
                </a:solidFill>
                <a:latin typeface="Georgia"/>
                <a:cs typeface="Arial"/>
              </a:rPr>
              <a:t>Contributing to the NC Site File, Research</a:t>
            </a:r>
          </a:p>
          <a:p>
            <a:pPr lvl="1"/>
            <a:r>
              <a:rPr lang="en-US" sz="2000">
                <a:solidFill>
                  <a:srgbClr val="2D7A71"/>
                </a:solidFill>
                <a:latin typeface="Georgia"/>
                <a:cs typeface="Arial"/>
              </a:rPr>
              <a:t>Questions and Consultation</a:t>
            </a:r>
          </a:p>
          <a:p>
            <a:pPr lvl="1"/>
            <a:endParaRPr lang="en-US" sz="2000">
              <a:solidFill>
                <a:srgbClr val="2D7A71"/>
              </a:solidFill>
              <a:latin typeface="Georgia"/>
              <a:cs typeface="Arial"/>
            </a:endParaRPr>
          </a:p>
          <a:p>
            <a:pPr lvl="1"/>
            <a:endParaRPr lang="en-US" sz="2000">
              <a:solidFill>
                <a:srgbClr val="2D7A71"/>
              </a:solidFill>
              <a:latin typeface="Georgia"/>
              <a:cs typeface="Arial"/>
            </a:endParaRPr>
          </a:p>
          <a:p>
            <a:r>
              <a:rPr lang="en-US" sz="2400">
                <a:solidFill>
                  <a:srgbClr val="2D7A71"/>
                </a:solidFill>
                <a:latin typeface="Georgia"/>
                <a:cs typeface="Arial"/>
              </a:rPr>
              <a:t>For the ER process:</a:t>
            </a:r>
          </a:p>
          <a:p>
            <a:pPr lvl="1"/>
            <a:r>
              <a:rPr lang="en-US" sz="2000">
                <a:solidFill>
                  <a:srgbClr val="2D7A71"/>
                </a:solidFill>
                <a:latin typeface="Georgia"/>
                <a:cs typeface="Arial"/>
              </a:rPr>
              <a:t>Consultation on practices, outreach, mitigation and avoidance strategies (including buffers)</a:t>
            </a:r>
          </a:p>
          <a:p>
            <a:pPr lvl="1"/>
            <a:r>
              <a:rPr lang="en-US" sz="2000">
                <a:solidFill>
                  <a:srgbClr val="2D7A71"/>
                </a:solidFill>
                <a:latin typeface="Georgia"/>
                <a:cs typeface="Arial"/>
              </a:rPr>
              <a:t>However, most of the process defaults to the NC OSA review staff person</a:t>
            </a:r>
          </a:p>
          <a:p>
            <a:endParaRPr lang="en-US" sz="2000">
              <a:solidFill>
                <a:srgbClr val="2D7A71"/>
              </a:solidFill>
              <a:latin typeface="Georgia"/>
              <a:cs typeface="Arial"/>
            </a:endParaRPr>
          </a:p>
        </p:txBody>
      </p:sp>
      <p:sp>
        <p:nvSpPr>
          <p:cNvPr id="4" name="TextBox 3">
            <a:extLst>
              <a:ext uri="{FF2B5EF4-FFF2-40B4-BE49-F238E27FC236}">
                <a16:creationId xmlns:a16="http://schemas.microsoft.com/office/drawing/2014/main" id="{383954CC-7E7C-D1DD-CEB1-73EBE51F47B5}"/>
              </a:ext>
            </a:extLst>
          </p:cNvPr>
          <p:cNvSpPr txBox="1"/>
          <p:nvPr/>
        </p:nvSpPr>
        <p:spPr>
          <a:xfrm>
            <a:off x="7645401" y="5084233"/>
            <a:ext cx="43518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eorgia"/>
              </a:rPr>
              <a:t>https://archaeology.ncdcr.gov/programs/cemeteries</a:t>
            </a:r>
          </a:p>
        </p:txBody>
      </p:sp>
      <p:pic>
        <p:nvPicPr>
          <p:cNvPr id="5" name="Picture 4">
            <a:extLst>
              <a:ext uri="{FF2B5EF4-FFF2-40B4-BE49-F238E27FC236}">
                <a16:creationId xmlns:a16="http://schemas.microsoft.com/office/drawing/2014/main" id="{0CF055BB-A3A0-54DE-59BE-138A177E1828}"/>
              </a:ext>
            </a:extLst>
          </p:cNvPr>
          <p:cNvPicPr>
            <a:picLocks noChangeAspect="1"/>
          </p:cNvPicPr>
          <p:nvPr/>
        </p:nvPicPr>
        <p:blipFill>
          <a:blip r:embed="rId2"/>
          <a:stretch>
            <a:fillRect/>
          </a:stretch>
        </p:blipFill>
        <p:spPr>
          <a:xfrm>
            <a:off x="7650692" y="1539346"/>
            <a:ext cx="4362450" cy="3271309"/>
          </a:xfrm>
          <a:prstGeom prst="rect">
            <a:avLst/>
          </a:prstGeom>
        </p:spPr>
      </p:pic>
    </p:spTree>
    <p:extLst>
      <p:ext uri="{BB962C8B-B14F-4D97-AF65-F5344CB8AC3E}">
        <p14:creationId xmlns:p14="http://schemas.microsoft.com/office/powerpoint/2010/main" val="23800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DCEB-F1BC-169A-F139-35F33D62E184}"/>
              </a:ext>
            </a:extLst>
          </p:cNvPr>
          <p:cNvSpPr>
            <a:spLocks noGrp="1"/>
          </p:cNvSpPr>
          <p:nvPr>
            <p:ph type="title"/>
          </p:nvPr>
        </p:nvSpPr>
        <p:spPr/>
        <p:txBody>
          <a:bodyPr lIns="91440" tIns="45720" rIns="91440" bIns="45720" anchor="t">
            <a:normAutofit/>
          </a:bodyPr>
          <a:lstStyle/>
          <a:p>
            <a:r>
              <a:rPr lang="en-US" sz="4400">
                <a:solidFill>
                  <a:srgbClr val="B64626"/>
                </a:solidFill>
                <a:latin typeface="Aptos Display"/>
              </a:rPr>
              <a:t>Cemetery reminders</a:t>
            </a:r>
            <a:endParaRPr lang="en-US">
              <a:solidFill>
                <a:srgbClr val="B64626"/>
              </a:solidFill>
              <a:cs typeface="Arial"/>
            </a:endParaRPr>
          </a:p>
        </p:txBody>
      </p:sp>
      <p:sp>
        <p:nvSpPr>
          <p:cNvPr id="3" name="Content Placeholder 2">
            <a:extLst>
              <a:ext uri="{FF2B5EF4-FFF2-40B4-BE49-F238E27FC236}">
                <a16:creationId xmlns:a16="http://schemas.microsoft.com/office/drawing/2014/main" id="{4C9B9CBD-42C2-AF5A-2A35-566FE084BD7B}"/>
              </a:ext>
            </a:extLst>
          </p:cNvPr>
          <p:cNvSpPr>
            <a:spLocks noGrp="1"/>
          </p:cNvSpPr>
          <p:nvPr>
            <p:ph idx="1"/>
          </p:nvPr>
        </p:nvSpPr>
        <p:spPr>
          <a:xfrm>
            <a:off x="256117" y="1042458"/>
            <a:ext cx="7901517" cy="5272088"/>
          </a:xfrm>
        </p:spPr>
        <p:txBody>
          <a:bodyPr lIns="91440" tIns="45720" rIns="91440" bIns="45720" anchor="t"/>
          <a:lstStyle/>
          <a:p>
            <a:pPr>
              <a:buNone/>
            </a:pPr>
            <a:r>
              <a:rPr lang="en-US" sz="2600">
                <a:latin typeface="Arial"/>
                <a:cs typeface="Arial"/>
              </a:rPr>
              <a:t>•</a:t>
            </a:r>
            <a:r>
              <a:rPr lang="en-US" sz="2400">
                <a:solidFill>
                  <a:srgbClr val="2D7A71"/>
                </a:solidFill>
                <a:latin typeface="Georgia"/>
                <a:cs typeface="Arial"/>
              </a:rPr>
              <a:t>Cemeteries containing interments greater than 50 years of age should receive a trinomial site number. Please submit a cemetery form to the Site Registrar. </a:t>
            </a:r>
          </a:p>
          <a:p>
            <a:pPr>
              <a:buNone/>
            </a:pPr>
            <a:r>
              <a:rPr lang="en-US" sz="2600">
                <a:latin typeface="Georgia"/>
                <a:cs typeface="Arial"/>
              </a:rPr>
              <a:t>•</a:t>
            </a:r>
            <a:r>
              <a:rPr lang="en-US" sz="2400">
                <a:solidFill>
                  <a:srgbClr val="2D7A71"/>
                </a:solidFill>
                <a:latin typeface="Georgia"/>
                <a:cs typeface="Arial"/>
              </a:rPr>
              <a:t>If the cemetery is associated with other historic site elements, or is located within a prehistoric site, it should be assigned a separate site number. </a:t>
            </a:r>
          </a:p>
          <a:p>
            <a:pPr>
              <a:buNone/>
            </a:pPr>
            <a:r>
              <a:rPr lang="en-US" sz="2600">
                <a:latin typeface="Georgia"/>
                <a:cs typeface="Arial"/>
              </a:rPr>
              <a:t>•</a:t>
            </a:r>
            <a:r>
              <a:rPr lang="en-US" sz="2400">
                <a:solidFill>
                  <a:srgbClr val="2D7A71"/>
                </a:solidFill>
                <a:latin typeface="Georgia"/>
                <a:cs typeface="Arial"/>
              </a:rPr>
              <a:t>Cemetery statutes:</a:t>
            </a:r>
          </a:p>
          <a:p>
            <a:pPr lvl="1"/>
            <a:r>
              <a:rPr lang="en-US" sz="2000">
                <a:solidFill>
                  <a:srgbClr val="2D7A71"/>
                </a:solidFill>
                <a:latin typeface="Georgia"/>
                <a:cs typeface="Arial"/>
              </a:rPr>
              <a:t>Chapter 65- General cemeteries statutes, cemetery relocation (NC G.S. § 65-106)</a:t>
            </a:r>
          </a:p>
          <a:p>
            <a:pPr lvl="1"/>
            <a:r>
              <a:rPr lang="en-US" sz="2000">
                <a:solidFill>
                  <a:srgbClr val="2D7A71"/>
                </a:solidFill>
                <a:latin typeface="Georgia"/>
                <a:cs typeface="Arial"/>
              </a:rPr>
              <a:t>Chapter 70- Archaeological burial ordinances, unmarked remains, inadvertent discoveries (NC G.S. § 70-29 through § 70-33)</a:t>
            </a:r>
          </a:p>
          <a:p>
            <a:pPr lvl="1"/>
            <a:r>
              <a:rPr lang="en-US" sz="2000">
                <a:solidFill>
                  <a:srgbClr val="2D7A71"/>
                </a:solidFill>
                <a:latin typeface="Georgia"/>
                <a:cs typeface="Arial"/>
              </a:rPr>
              <a:t>Chapter 14- Criminal statutes for vandalism, desecration, etc. of remains, cemetery artifacts, and features</a:t>
            </a:r>
          </a:p>
          <a:p>
            <a:pPr marL="0" indent="0">
              <a:buNone/>
            </a:pPr>
            <a:endParaRPr lang="en-US">
              <a:latin typeface="Georgia"/>
              <a:cs typeface="Arial" panose="020B0604020202020204" pitchFamily="34" charset="0"/>
            </a:endParaRPr>
          </a:p>
        </p:txBody>
      </p:sp>
      <p:pic>
        <p:nvPicPr>
          <p:cNvPr id="4" name="Picture 3">
            <a:extLst>
              <a:ext uri="{FF2B5EF4-FFF2-40B4-BE49-F238E27FC236}">
                <a16:creationId xmlns:a16="http://schemas.microsoft.com/office/drawing/2014/main" id="{73004109-6931-880D-6099-24C9D67F2975}"/>
              </a:ext>
            </a:extLst>
          </p:cNvPr>
          <p:cNvPicPr>
            <a:picLocks noChangeAspect="1"/>
          </p:cNvPicPr>
          <p:nvPr/>
        </p:nvPicPr>
        <p:blipFill>
          <a:blip r:embed="rId2"/>
          <a:stretch>
            <a:fillRect/>
          </a:stretch>
        </p:blipFill>
        <p:spPr>
          <a:xfrm>
            <a:off x="9115954" y="84137"/>
            <a:ext cx="2913592" cy="3874558"/>
          </a:xfrm>
          <a:prstGeom prst="rect">
            <a:avLst/>
          </a:prstGeom>
        </p:spPr>
      </p:pic>
      <p:pic>
        <p:nvPicPr>
          <p:cNvPr id="6" name="Picture 5">
            <a:extLst>
              <a:ext uri="{FF2B5EF4-FFF2-40B4-BE49-F238E27FC236}">
                <a16:creationId xmlns:a16="http://schemas.microsoft.com/office/drawing/2014/main" id="{3063DFEE-1907-343D-E754-47E5CC00CB52}"/>
              </a:ext>
            </a:extLst>
          </p:cNvPr>
          <p:cNvPicPr>
            <a:picLocks noChangeAspect="1"/>
          </p:cNvPicPr>
          <p:nvPr/>
        </p:nvPicPr>
        <p:blipFill>
          <a:blip r:embed="rId3"/>
          <a:stretch>
            <a:fillRect/>
          </a:stretch>
        </p:blipFill>
        <p:spPr>
          <a:xfrm>
            <a:off x="9115425" y="4085696"/>
            <a:ext cx="2914649" cy="2232025"/>
          </a:xfrm>
          <a:prstGeom prst="rect">
            <a:avLst/>
          </a:prstGeom>
        </p:spPr>
      </p:pic>
    </p:spTree>
    <p:extLst>
      <p:ext uri="{BB962C8B-B14F-4D97-AF65-F5344CB8AC3E}">
        <p14:creationId xmlns:p14="http://schemas.microsoft.com/office/powerpoint/2010/main" val="110668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AI-generated content may be incorrect.">
            <a:extLst>
              <a:ext uri="{FF2B5EF4-FFF2-40B4-BE49-F238E27FC236}">
                <a16:creationId xmlns:a16="http://schemas.microsoft.com/office/drawing/2014/main" id="{2C6D54D3-5C75-0FE4-397C-B5D339284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142" y="622752"/>
            <a:ext cx="8353858" cy="3418459"/>
          </a:xfrm>
          <a:prstGeom prst="rect">
            <a:avLst/>
          </a:prstGeom>
        </p:spPr>
      </p:pic>
      <p:sp>
        <p:nvSpPr>
          <p:cNvPr id="2" name="Title 1">
            <a:extLst>
              <a:ext uri="{FF2B5EF4-FFF2-40B4-BE49-F238E27FC236}">
                <a16:creationId xmlns:a16="http://schemas.microsoft.com/office/drawing/2014/main" id="{6A8A5464-8AB1-32B1-9CD2-CE826453F98A}"/>
              </a:ext>
            </a:extLst>
          </p:cNvPr>
          <p:cNvSpPr>
            <a:spLocks noGrp="1"/>
          </p:cNvSpPr>
          <p:nvPr>
            <p:ph type="title"/>
          </p:nvPr>
        </p:nvSpPr>
        <p:spPr/>
        <p:txBody>
          <a:bodyPr lIns="91440" tIns="45720" rIns="91440" bIns="45720" anchor="t">
            <a:normAutofit/>
          </a:bodyPr>
          <a:lstStyle/>
          <a:p>
            <a:r>
              <a:rPr lang="en-US" b="1" dirty="0">
                <a:solidFill>
                  <a:srgbClr val="C00000"/>
                </a:solidFill>
                <a:latin typeface="Georgia"/>
                <a:cs typeface="Arial"/>
              </a:rPr>
              <a:t>Maritime</a:t>
            </a:r>
            <a:r>
              <a:rPr lang="en-US" dirty="0">
                <a:latin typeface="Arial"/>
                <a:cs typeface="Arial"/>
              </a:rPr>
              <a:t> </a:t>
            </a:r>
            <a:r>
              <a:rPr lang="en-US" b="1" dirty="0">
                <a:solidFill>
                  <a:srgbClr val="B64626"/>
                </a:solidFill>
                <a:latin typeface="Georgia"/>
                <a:cs typeface="Arial"/>
              </a:rPr>
              <a:t>Archaeology Laws, Regulations, and Procedures</a:t>
            </a:r>
          </a:p>
        </p:txBody>
      </p:sp>
      <p:sp>
        <p:nvSpPr>
          <p:cNvPr id="8" name="TextBox 7">
            <a:extLst>
              <a:ext uri="{FF2B5EF4-FFF2-40B4-BE49-F238E27FC236}">
                <a16:creationId xmlns:a16="http://schemas.microsoft.com/office/drawing/2014/main" id="{39341277-6A05-31C5-E099-CACB77CCD7B8}"/>
              </a:ext>
            </a:extLst>
          </p:cNvPr>
          <p:cNvSpPr txBox="1"/>
          <p:nvPr/>
        </p:nvSpPr>
        <p:spPr>
          <a:xfrm>
            <a:off x="80097" y="2641359"/>
            <a:ext cx="8625753" cy="2031325"/>
          </a:xfrm>
          <a:prstGeom prst="rect">
            <a:avLst/>
          </a:prstGeom>
          <a:noFill/>
        </p:spPr>
        <p:txBody>
          <a:bodyPr wrap="square" rtlCol="0">
            <a:spAutoFit/>
          </a:bodyPr>
          <a:lstStyle/>
          <a:p>
            <a:r>
              <a:rPr lang="en-US" b="1" dirty="0">
                <a:latin typeface="Georgia" panose="02040502050405020303" pitchFamily="18" charset="0"/>
              </a:rPr>
              <a:t>Who We Are</a:t>
            </a:r>
          </a:p>
          <a:p>
            <a:r>
              <a:rPr lang="en-US" dirty="0"/>
              <a:t>The oldest of its kind in the United States and predating the Office of State Archaeology itself, the </a:t>
            </a:r>
            <a:r>
              <a:rPr lang="en-US" b="1" dirty="0"/>
              <a:t>North Carolina Underwater Archaeology Branch</a:t>
            </a:r>
            <a:r>
              <a:rPr lang="en-US" dirty="0"/>
              <a:t> was established in 1962 in conjunction with the salvage and care of the Civil War blockage runner, </a:t>
            </a:r>
            <a:r>
              <a:rPr lang="en-US" i="1" dirty="0"/>
              <a:t>Modern Greece</a:t>
            </a:r>
            <a:r>
              <a:rPr lang="en-US" dirty="0"/>
              <a:t>. We are responsible for identifying, monitoring, and preserving underwater archaeological resources within rivers, coastal regions, and state waters. </a:t>
            </a:r>
          </a:p>
        </p:txBody>
      </p:sp>
      <p:pic>
        <p:nvPicPr>
          <p:cNvPr id="10" name="Picture 9" descr="A building with a parking lot&#10;&#10;AI-generated content may be incorrect.">
            <a:extLst>
              <a:ext uri="{FF2B5EF4-FFF2-40B4-BE49-F238E27FC236}">
                <a16:creationId xmlns:a16="http://schemas.microsoft.com/office/drawing/2014/main" id="{56BE0E5C-0692-701E-EB81-A829C8190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147" y="4123010"/>
            <a:ext cx="2549492" cy="1510084"/>
          </a:xfrm>
          <a:prstGeom prst="rect">
            <a:avLst/>
          </a:prstGeom>
        </p:spPr>
      </p:pic>
      <p:sp>
        <p:nvSpPr>
          <p:cNvPr id="13" name="TextBox 12">
            <a:extLst>
              <a:ext uri="{FF2B5EF4-FFF2-40B4-BE49-F238E27FC236}">
                <a16:creationId xmlns:a16="http://schemas.microsoft.com/office/drawing/2014/main" id="{499E3B41-DAD2-92F9-560C-180B6A1218BD}"/>
              </a:ext>
            </a:extLst>
          </p:cNvPr>
          <p:cNvSpPr txBox="1"/>
          <p:nvPr/>
        </p:nvSpPr>
        <p:spPr>
          <a:xfrm>
            <a:off x="80097" y="4672684"/>
            <a:ext cx="8350748" cy="1477328"/>
          </a:xfrm>
          <a:prstGeom prst="rect">
            <a:avLst/>
          </a:prstGeom>
          <a:noFill/>
        </p:spPr>
        <p:txBody>
          <a:bodyPr wrap="none" rtlCol="0">
            <a:spAutoFit/>
          </a:bodyPr>
          <a:lstStyle/>
          <a:p>
            <a:r>
              <a:rPr lang="en-US" b="1" dirty="0">
                <a:latin typeface="Georgia" panose="02040502050405020303" pitchFamily="18" charset="0"/>
              </a:rPr>
              <a:t>Reviewers: </a:t>
            </a:r>
          </a:p>
          <a:p>
            <a:r>
              <a:rPr lang="en-US" dirty="0"/>
              <a:t>Stephen Atkinson: Deputy State Archaeologist, Underwater </a:t>
            </a:r>
            <a:r>
              <a:rPr lang="en-US" sz="1400" dirty="0"/>
              <a:t>(Tan Counties)</a:t>
            </a:r>
          </a:p>
          <a:p>
            <a:r>
              <a:rPr lang="en-US" dirty="0"/>
              <a:t>Jill Schuler: Assistant State Archaeologist, Underwater </a:t>
            </a:r>
            <a:r>
              <a:rPr lang="en-US" sz="1400" dirty="0"/>
              <a:t>(Light Blue Counties)</a:t>
            </a:r>
          </a:p>
          <a:p>
            <a:r>
              <a:rPr lang="en-US" dirty="0"/>
              <a:t>Will Nassif: Assistant State Archaeologist, Underwater </a:t>
            </a:r>
            <a:r>
              <a:rPr lang="en-US" sz="1400" dirty="0"/>
              <a:t>(Dark Blue Counties)</a:t>
            </a:r>
          </a:p>
          <a:p>
            <a:r>
              <a:rPr lang="en-US" dirty="0"/>
              <a:t>Madeline “Punk” Spencer: Office Manager</a:t>
            </a:r>
          </a:p>
        </p:txBody>
      </p:sp>
    </p:spTree>
    <p:extLst>
      <p:ext uri="{BB962C8B-B14F-4D97-AF65-F5344CB8AC3E}">
        <p14:creationId xmlns:p14="http://schemas.microsoft.com/office/powerpoint/2010/main" val="180986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4B86B-1009-E421-54FC-022AF50B49D5}"/>
              </a:ext>
            </a:extLst>
          </p:cNvPr>
          <p:cNvSpPr>
            <a:spLocks noGrp="1"/>
          </p:cNvSpPr>
          <p:nvPr>
            <p:ph type="title"/>
          </p:nvPr>
        </p:nvSpPr>
        <p:spPr/>
        <p:txBody>
          <a:bodyPr>
            <a:normAutofit/>
          </a:bodyPr>
          <a:lstStyle/>
          <a:p>
            <a:r>
              <a:rPr lang="en-US" sz="4400" b="1" dirty="0">
                <a:solidFill>
                  <a:srgbClr val="C00000"/>
                </a:solidFill>
                <a:latin typeface="Georgia" panose="02040502050405020303" pitchFamily="18" charset="0"/>
              </a:rPr>
              <a:t>Maritime laws </a:t>
            </a:r>
            <a:endParaRPr lang="en-US" sz="4400" dirty="0"/>
          </a:p>
        </p:txBody>
      </p:sp>
      <p:sp>
        <p:nvSpPr>
          <p:cNvPr id="5" name="TextBox 4">
            <a:extLst>
              <a:ext uri="{FF2B5EF4-FFF2-40B4-BE49-F238E27FC236}">
                <a16:creationId xmlns:a16="http://schemas.microsoft.com/office/drawing/2014/main" id="{77521AC1-F935-E6D0-6329-7E9D4B2B6782}"/>
              </a:ext>
            </a:extLst>
          </p:cNvPr>
          <p:cNvSpPr txBox="1"/>
          <p:nvPr/>
        </p:nvSpPr>
        <p:spPr>
          <a:xfrm>
            <a:off x="364599" y="1716958"/>
            <a:ext cx="8267700" cy="1077218"/>
          </a:xfrm>
          <a:prstGeom prst="rect">
            <a:avLst/>
          </a:prstGeom>
          <a:noFill/>
        </p:spPr>
        <p:txBody>
          <a:bodyPr wrap="square" rtlCol="0">
            <a:spAutoFit/>
          </a:bodyPr>
          <a:lstStyle/>
          <a:p>
            <a:pPr>
              <a:spcBef>
                <a:spcPts val="600"/>
              </a:spcBef>
              <a:spcAft>
                <a:spcPts val="600"/>
              </a:spcAft>
              <a:buFont typeface="Arial" panose="020B0604020202020204" pitchFamily="34" charset="0"/>
              <a:buChar char="•"/>
            </a:pPr>
            <a:r>
              <a:rPr lang="en-US" altLang="en-US" b="1" dirty="0">
                <a:latin typeface="Georgia" panose="02040502050405020303" pitchFamily="18" charset="0"/>
                <a:cs typeface="Courier New" panose="02070309020205020404" pitchFamily="49" charset="0"/>
              </a:rPr>
              <a:t>Abandoned Shipwreck Act, Public Law 100-298</a:t>
            </a:r>
            <a:endParaRPr lang="en-US" altLang="en-US" b="1" dirty="0">
              <a:latin typeface="Georgia" panose="02040502050405020303" pitchFamily="18" charset="0"/>
              <a:cs typeface="Arial" panose="020B0604020202020204" pitchFamily="34" charset="0"/>
            </a:endParaRPr>
          </a:p>
          <a:p>
            <a:pPr>
              <a:spcBef>
                <a:spcPts val="600"/>
              </a:spcBef>
              <a:spcAft>
                <a:spcPts val="600"/>
              </a:spcAft>
              <a:buFont typeface="Arial" panose="020B0604020202020204" pitchFamily="34" charset="0"/>
              <a:buChar char="•"/>
            </a:pPr>
            <a:r>
              <a:rPr lang="en-US" b="1" dirty="0">
                <a:latin typeface="Georgia" panose="02040502050405020303" pitchFamily="18" charset="0"/>
                <a:cs typeface="Arial" panose="020B0604020202020204" pitchFamily="34" charset="0"/>
              </a:rPr>
              <a:t>General Statute 121, Article 3: Salvage of Abandoned Shipwrecks and Other Underwater Archaeological Sites</a:t>
            </a:r>
          </a:p>
        </p:txBody>
      </p:sp>
      <p:sp>
        <p:nvSpPr>
          <p:cNvPr id="6" name="TextBox 5">
            <a:extLst>
              <a:ext uri="{FF2B5EF4-FFF2-40B4-BE49-F238E27FC236}">
                <a16:creationId xmlns:a16="http://schemas.microsoft.com/office/drawing/2014/main" id="{8D6E7ACA-EE36-F2BB-AE35-25BF9789AF3E}"/>
              </a:ext>
            </a:extLst>
          </p:cNvPr>
          <p:cNvSpPr txBox="1"/>
          <p:nvPr/>
        </p:nvSpPr>
        <p:spPr>
          <a:xfrm>
            <a:off x="365923" y="3157668"/>
            <a:ext cx="10877550" cy="281615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latin typeface="Georgia" panose="02040502050405020303" pitchFamily="18" charset="0"/>
              </a:rPr>
              <a:t>Establishes title for the State to all shipwrecks, vessels, cargoes, tackle and underwater archaeological artifacts abandoned for more than ten (10) years and lying on the bottoms of navigable waters and ocean waters from within one marine league, three nautical miles, seaward from the Atlantic seashore high tide watermark. (State owned bottomlands)</a:t>
            </a:r>
          </a:p>
          <a:p>
            <a:pPr marL="342900" indent="-342900">
              <a:spcAft>
                <a:spcPts val="600"/>
              </a:spcAft>
              <a:buFont typeface="Arial" panose="020B0604020202020204" pitchFamily="34" charset="0"/>
              <a:buChar char="•"/>
            </a:pPr>
            <a:r>
              <a:rPr lang="en-US" dirty="0">
                <a:latin typeface="Georgia" panose="02040502050405020303" pitchFamily="18" charset="0"/>
              </a:rPr>
              <a:t>It is the statutory responsibility of the Department of Natural and Cultural Resources to conduct and/or supervise the surveillance, protection, preservation, survey, and systematic underwater archaeological recovery of underwater cultural materials. </a:t>
            </a:r>
          </a:p>
          <a:p>
            <a:pPr marL="342900" indent="-342900">
              <a:spcAft>
                <a:spcPts val="600"/>
              </a:spcAft>
              <a:buFont typeface="Arial" panose="020B0604020202020204" pitchFamily="34" charset="0"/>
              <a:buChar char="•"/>
            </a:pPr>
            <a:endParaRPr lang="en-US" dirty="0">
              <a:latin typeface="Georgia" panose="02040502050405020303" pitchFamily="18" charset="0"/>
            </a:endParaRPr>
          </a:p>
          <a:p>
            <a:pPr marL="342900" indent="-342900">
              <a:spcAft>
                <a:spcPts val="600"/>
              </a:spcAft>
              <a:buFont typeface="Arial" panose="020B0604020202020204" pitchFamily="34" charset="0"/>
              <a:buChar char="•"/>
            </a:pPr>
            <a:r>
              <a:rPr lang="en-US" dirty="0">
                <a:latin typeface="Georgia" panose="02040502050405020303" pitchFamily="18" charset="0"/>
              </a:rPr>
              <a:t>https://archaeology.ncdcr.gov/programs/environmentalreview/laws#underwater</a:t>
            </a:r>
          </a:p>
        </p:txBody>
      </p:sp>
      <p:pic>
        <p:nvPicPr>
          <p:cNvPr id="7" name="Picture 6">
            <a:extLst>
              <a:ext uri="{FF2B5EF4-FFF2-40B4-BE49-F238E27FC236}">
                <a16:creationId xmlns:a16="http://schemas.microsoft.com/office/drawing/2014/main" id="{85E10A2F-6DC9-0B9D-018B-B839587A7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912" y="593326"/>
            <a:ext cx="3216783" cy="2240169"/>
          </a:xfrm>
          <a:prstGeom prst="rect">
            <a:avLst/>
          </a:prstGeom>
        </p:spPr>
      </p:pic>
    </p:spTree>
    <p:extLst>
      <p:ext uri="{BB962C8B-B14F-4D97-AF65-F5344CB8AC3E}">
        <p14:creationId xmlns:p14="http://schemas.microsoft.com/office/powerpoint/2010/main" val="322821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D840-8230-031B-3A1F-F301EDAA150B}"/>
              </a:ext>
            </a:extLst>
          </p:cNvPr>
          <p:cNvSpPr>
            <a:spLocks noGrp="1"/>
          </p:cNvSpPr>
          <p:nvPr>
            <p:ph type="title"/>
          </p:nvPr>
        </p:nvSpPr>
        <p:spPr>
          <a:xfrm>
            <a:off x="838200" y="365126"/>
            <a:ext cx="10515600" cy="882650"/>
          </a:xfrm>
        </p:spPr>
        <p:txBody>
          <a:bodyPr>
            <a:normAutofit fontScale="90000"/>
          </a:bodyPr>
          <a:lstStyle/>
          <a:p>
            <a:r>
              <a:rPr lang="en-US" sz="4900" b="1" dirty="0">
                <a:solidFill>
                  <a:srgbClr val="C00000"/>
                </a:solidFill>
                <a:latin typeface="Georgia" panose="02040502050405020303" pitchFamily="18" charset="0"/>
              </a:rPr>
              <a:t>Maritime Laws Cont’d. </a:t>
            </a:r>
            <a:br>
              <a:rPr lang="en-US" b="1" dirty="0"/>
            </a:br>
            <a:endParaRPr lang="en-US" dirty="0"/>
          </a:p>
        </p:txBody>
      </p:sp>
      <p:sp>
        <p:nvSpPr>
          <p:cNvPr id="3" name="TextBox 2">
            <a:extLst>
              <a:ext uri="{FF2B5EF4-FFF2-40B4-BE49-F238E27FC236}">
                <a16:creationId xmlns:a16="http://schemas.microsoft.com/office/drawing/2014/main" id="{BF352C65-60F1-D456-1847-3C169359F687}"/>
              </a:ext>
            </a:extLst>
          </p:cNvPr>
          <p:cNvSpPr txBox="1"/>
          <p:nvPr/>
        </p:nvSpPr>
        <p:spPr>
          <a:xfrm>
            <a:off x="214312" y="1247776"/>
            <a:ext cx="11763375" cy="3847207"/>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Georgia" panose="02040502050405020303" pitchFamily="18" charset="0"/>
              </a:rPr>
              <a:t>Coastal Area Management Act (CAMA)</a:t>
            </a:r>
          </a:p>
          <a:p>
            <a:pPr marL="285750" indent="-285750">
              <a:buFont typeface="Arial" panose="020B0604020202020204" pitchFamily="34" charset="0"/>
              <a:buChar char="•"/>
            </a:pPr>
            <a:r>
              <a:rPr lang="en-US" sz="1600" dirty="0"/>
              <a:t>In 1974, the North Carolina General Assembly passed the Coastal Area Management Act (CAMA), and set the stage for guiding development in the fragile and productive areas that border the State's sounds and oceanfront. Along with requiring special care by those who build and develop, the General Assembly directed the Coastal Resources Commission (CRC) to implement clear regulations that minimize the burden on the applicant.</a:t>
            </a:r>
          </a:p>
          <a:p>
            <a:pPr marL="285750" indent="-285750">
              <a:buFont typeface="Arial" panose="020B0604020202020204" pitchFamily="34" charset="0"/>
              <a:buChar char="•"/>
            </a:pPr>
            <a:r>
              <a:rPr lang="en-US" sz="1600" dirty="0"/>
              <a:t>113A-101.  Cooperative State-local program.</a:t>
            </a:r>
          </a:p>
          <a:p>
            <a:pPr marL="285750" indent="-285750">
              <a:buFont typeface="Arial" panose="020B0604020202020204" pitchFamily="34" charset="0"/>
              <a:buChar char="•"/>
            </a:pPr>
            <a:r>
              <a:rPr lang="en-US" sz="1600" dirty="0"/>
              <a:t>This Article establishes a cooperative program of coastal area management between local and State governments. Local government shall have the initiative for planning. State government shall establish areas of environmental concern. With regard to planning, State government shall act primarily in a supportive standard-setting and review capacity, except where local governments do not elect to exercise their initiative. Enforcement shall be a concurrent State-local responsibility. Requires a permit.</a:t>
            </a:r>
          </a:p>
          <a:p>
            <a:pPr marL="285750" indent="-285750">
              <a:buFont typeface="Arial" panose="020B0604020202020204" pitchFamily="34" charset="0"/>
              <a:buChar char="•"/>
            </a:pPr>
            <a:endParaRPr lang="en-US" sz="1600" dirty="0">
              <a:latin typeface="Georgia" panose="02040502050405020303" pitchFamily="18" charset="0"/>
            </a:endParaRPr>
          </a:p>
          <a:p>
            <a:endParaRPr lang="en-US" sz="1600" dirty="0">
              <a:latin typeface="Georgia" panose="02040502050405020303" pitchFamily="18" charset="0"/>
            </a:endParaRPr>
          </a:p>
          <a:p>
            <a:endParaRPr lang="en-US" b="1" dirty="0">
              <a:latin typeface="Georgia" panose="02040502050405020303" pitchFamily="18" charset="0"/>
            </a:endParaRPr>
          </a:p>
        </p:txBody>
      </p:sp>
      <p:sp>
        <p:nvSpPr>
          <p:cNvPr id="4" name="TextBox 3">
            <a:extLst>
              <a:ext uri="{FF2B5EF4-FFF2-40B4-BE49-F238E27FC236}">
                <a16:creationId xmlns:a16="http://schemas.microsoft.com/office/drawing/2014/main" id="{2F80C459-EA52-6ABD-BD0B-877339628DFC}"/>
              </a:ext>
            </a:extLst>
          </p:cNvPr>
          <p:cNvSpPr txBox="1"/>
          <p:nvPr/>
        </p:nvSpPr>
        <p:spPr>
          <a:xfrm>
            <a:off x="214312" y="4362450"/>
            <a:ext cx="10925175" cy="160043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Georgia" panose="02040502050405020303" pitchFamily="18" charset="0"/>
              </a:rPr>
              <a:t>Sunken Military Craft Act</a:t>
            </a:r>
          </a:p>
          <a:p>
            <a:pPr marL="285750" indent="-285750">
              <a:buFont typeface="Arial" panose="020B0604020202020204" pitchFamily="34" charset="0"/>
              <a:buChar char="•"/>
            </a:pPr>
            <a:r>
              <a:rPr lang="en-US" sz="1600" b="1" dirty="0">
                <a:latin typeface="Georgia" panose="02040502050405020303" pitchFamily="18" charset="0"/>
              </a:rPr>
              <a:t> </a:t>
            </a:r>
            <a:r>
              <a:rPr lang="en-US" sz="1600" dirty="0"/>
              <a:t>Enacted as: the “Sunken Military Craft Act”, on October 28, 2004, as Title XIV of the “Ronald W. Reagan National Defense Authorization Act for Fiscal Year 2005” </a:t>
            </a:r>
          </a:p>
          <a:p>
            <a:pPr marL="285750" indent="-285750">
              <a:buFont typeface="Arial" panose="020B0604020202020204" pitchFamily="34" charset="0"/>
              <a:buChar char="•"/>
            </a:pPr>
            <a:r>
              <a:rPr lang="en-US" sz="1600" dirty="0"/>
              <a:t>Where Law Applies: Applies to sunken U.S. military ships and aircraft wherever located around the world. It also applies to sunken foreign craft in U.S. waters that are defined to include the internal waters, territorial sea, and contiguous zone (up to 24 nautical miles off the U.S. coast).</a:t>
            </a:r>
          </a:p>
        </p:txBody>
      </p:sp>
    </p:spTree>
    <p:extLst>
      <p:ext uri="{BB962C8B-B14F-4D97-AF65-F5344CB8AC3E}">
        <p14:creationId xmlns:p14="http://schemas.microsoft.com/office/powerpoint/2010/main" val="309134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FCB0-A8DE-E05E-DDDF-F7E4386A1111}"/>
              </a:ext>
            </a:extLst>
          </p:cNvPr>
          <p:cNvSpPr>
            <a:spLocks noGrp="1"/>
          </p:cNvSpPr>
          <p:nvPr>
            <p:ph type="title"/>
          </p:nvPr>
        </p:nvSpPr>
        <p:spPr/>
        <p:txBody>
          <a:bodyPr>
            <a:normAutofit/>
          </a:bodyPr>
          <a:lstStyle/>
          <a:p>
            <a:r>
              <a:rPr lang="en-US" sz="4400" b="1" dirty="0">
                <a:solidFill>
                  <a:srgbClr val="C00000"/>
                </a:solidFill>
                <a:latin typeface="Georgia" panose="02040502050405020303" pitchFamily="18" charset="0"/>
              </a:rPr>
              <a:t>UAB Background research requests </a:t>
            </a:r>
          </a:p>
        </p:txBody>
      </p:sp>
      <p:sp>
        <p:nvSpPr>
          <p:cNvPr id="3" name="TextBox 2">
            <a:extLst>
              <a:ext uri="{FF2B5EF4-FFF2-40B4-BE49-F238E27FC236}">
                <a16:creationId xmlns:a16="http://schemas.microsoft.com/office/drawing/2014/main" id="{907C1B97-9DCE-5F14-F15C-BD397C5A59D1}"/>
              </a:ext>
            </a:extLst>
          </p:cNvPr>
          <p:cNvSpPr txBox="1"/>
          <p:nvPr/>
        </p:nvSpPr>
        <p:spPr>
          <a:xfrm>
            <a:off x="333374" y="1027906"/>
            <a:ext cx="10620375" cy="5355312"/>
          </a:xfrm>
          <a:prstGeom prst="rect">
            <a:avLst/>
          </a:prstGeom>
          <a:noFill/>
        </p:spPr>
        <p:txBody>
          <a:bodyPr wrap="square" rtlCol="0">
            <a:spAutoFit/>
          </a:bodyPr>
          <a:lstStyle/>
          <a:p>
            <a:r>
              <a:rPr lang="en-US" dirty="0"/>
              <a:t>	</a:t>
            </a:r>
          </a:p>
          <a:p>
            <a:pPr marL="342900" indent="-342900">
              <a:buFont typeface="+mj-lt"/>
              <a:buAutoNum type="arabicPeriod"/>
            </a:pPr>
            <a:r>
              <a:rPr lang="en-US" dirty="0"/>
              <a:t>Request made to OSA</a:t>
            </a:r>
          </a:p>
          <a:p>
            <a:pPr marL="342900" indent="-342900">
              <a:buFont typeface="+mj-lt"/>
              <a:buAutoNum type="arabicPeriod"/>
            </a:pPr>
            <a:r>
              <a:rPr lang="en-US" dirty="0"/>
              <a:t>Disseminated to UAB</a:t>
            </a:r>
          </a:p>
          <a:p>
            <a:pPr marL="342900" indent="-342900">
              <a:buFont typeface="+mj-lt"/>
              <a:buAutoNum type="arabicPeriod"/>
            </a:pPr>
            <a:r>
              <a:rPr lang="en-US" dirty="0"/>
              <a:t>Compiled by UAB staff or those with drive access</a:t>
            </a:r>
          </a:p>
          <a:p>
            <a:pPr marL="342900" indent="-342900">
              <a:buFont typeface="+mj-lt"/>
              <a:buAutoNum type="arabicPeriod"/>
            </a:pPr>
            <a:r>
              <a:rPr lang="en-US" dirty="0"/>
              <a:t>OSA </a:t>
            </a:r>
            <a:r>
              <a:rPr lang="en-US" dirty="0" err="1"/>
              <a:t>sitefiles</a:t>
            </a:r>
            <a:r>
              <a:rPr lang="en-US" dirty="0"/>
              <a:t> email notified, files placed in </a:t>
            </a:r>
            <a:r>
              <a:rPr lang="en-US" dirty="0" err="1"/>
              <a:t>sharefile</a:t>
            </a:r>
            <a:r>
              <a:rPr lang="en-US" dirty="0"/>
              <a:t> </a:t>
            </a:r>
          </a:p>
          <a:p>
            <a:pPr marL="342900" indent="-342900">
              <a:buFont typeface="+mj-lt"/>
              <a:buAutoNum type="arabicPeriod"/>
            </a:pPr>
            <a:r>
              <a:rPr lang="en-US" dirty="0" err="1"/>
              <a:t>Sharefile</a:t>
            </a:r>
            <a:r>
              <a:rPr lang="en-US" dirty="0"/>
              <a:t> link sent to requestee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U/W GIS database not yet incorporated into OSA master </a:t>
            </a:r>
            <a:r>
              <a:rPr lang="en-US" dirty="0" err="1"/>
              <a:t>sitefile</a:t>
            </a:r>
            <a:r>
              <a:rPr lang="en-US" dirty="0"/>
              <a:t> database – pulling submerged special data must still be done by UAB staff </a:t>
            </a:r>
          </a:p>
          <a:p>
            <a:pPr marL="285750" indent="-285750">
              <a:buFont typeface="Arial" panose="020B0604020202020204" pitchFamily="34" charset="0"/>
              <a:buChar char="•"/>
            </a:pPr>
            <a:r>
              <a:rPr lang="en-US" dirty="0"/>
              <a:t>Process is same as above for general background research request for UAB shipwreck </a:t>
            </a:r>
            <a:r>
              <a:rPr lang="en-US" dirty="0" err="1"/>
              <a:t>sitefiles</a:t>
            </a:r>
            <a:r>
              <a:rPr lang="en-US" dirty="0"/>
              <a:t> </a:t>
            </a:r>
          </a:p>
          <a:p>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Do I need a U/W permit? </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	- Currently gaining clarification on what undertakings would necessitate an</a:t>
            </a:r>
            <a:r>
              <a:rPr lang="en-US" dirty="0">
                <a:solidFill>
                  <a:srgbClr val="2D7A71"/>
                </a:solidFill>
                <a:latin typeface="Gotham Book"/>
              </a:rPr>
              <a:t> </a:t>
            </a:r>
            <a:r>
              <a:rPr kumimoji="0" lang="en-US" sz="1800" b="0" i="0" u="none" strike="noStrike" kern="1200" cap="none" spc="0" normalizeH="0" baseline="0" noProof="0" dirty="0">
                <a:ln>
                  <a:noFill/>
                </a:ln>
                <a:solidFill>
                  <a:srgbClr val="2D7A71"/>
                </a:solidFill>
                <a:effectLst/>
                <a:uLnTx/>
                <a:uFillTx/>
                <a:latin typeface="Gotham Book"/>
                <a:ea typeface="+mn-ea"/>
                <a:cs typeface="+mn-cs"/>
              </a:rPr>
              <a:t>U/W 	Permit</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		– one permit for remote sensing</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		– permit different/modified for recovery/mitigation </a:t>
            </a:r>
          </a:p>
          <a:p>
            <a:endParaRPr lang="en-US" dirty="0"/>
          </a:p>
          <a:p>
            <a:endParaRPr lang="en-US" dirty="0"/>
          </a:p>
        </p:txBody>
      </p:sp>
      <p:pic>
        <p:nvPicPr>
          <p:cNvPr id="5" name="Picture 4" descr="A picture containing text, indoor, wall, office&#10;&#10;AI-generated content may be incorrect.">
            <a:extLst>
              <a:ext uri="{FF2B5EF4-FFF2-40B4-BE49-F238E27FC236}">
                <a16:creationId xmlns:a16="http://schemas.microsoft.com/office/drawing/2014/main" id="{863091AE-9FA1-359D-67D6-EC0AC4AE5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601" y="1153211"/>
            <a:ext cx="2317174" cy="1744109"/>
          </a:xfrm>
          <a:prstGeom prst="rect">
            <a:avLst/>
          </a:prstGeom>
        </p:spPr>
      </p:pic>
    </p:spTree>
    <p:extLst>
      <p:ext uri="{BB962C8B-B14F-4D97-AF65-F5344CB8AC3E}">
        <p14:creationId xmlns:p14="http://schemas.microsoft.com/office/powerpoint/2010/main" val="150964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68EC-2190-18A9-A62F-F25C67A47FF9}"/>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C00000"/>
                </a:solidFill>
                <a:effectLst/>
                <a:uLnTx/>
                <a:uFillTx/>
                <a:latin typeface="Georgia" panose="02040502050405020303" pitchFamily="18" charset="0"/>
                <a:ea typeface="+mj-ea"/>
                <a:cs typeface="+mj-cs"/>
              </a:rPr>
              <a:t>Scoping meeting/submission</a:t>
            </a:r>
            <a:endParaRPr lang="en-US" dirty="0"/>
          </a:p>
        </p:txBody>
      </p:sp>
      <p:sp>
        <p:nvSpPr>
          <p:cNvPr id="3" name="TextBox 2">
            <a:extLst>
              <a:ext uri="{FF2B5EF4-FFF2-40B4-BE49-F238E27FC236}">
                <a16:creationId xmlns:a16="http://schemas.microsoft.com/office/drawing/2014/main" id="{74C96911-728A-F7E0-8132-99D9CB31FED6}"/>
              </a:ext>
            </a:extLst>
          </p:cNvPr>
          <p:cNvSpPr txBox="1"/>
          <p:nvPr/>
        </p:nvSpPr>
        <p:spPr>
          <a:xfrm>
            <a:off x="571500" y="1343025"/>
            <a:ext cx="105156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Define total APE, assess bottom conditions (depth, hazards, etc.), assess proper tools of survey for that environment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Since our guidelines are not yet codified, this is an essential step for determining what tools are needed for maritime survey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now, we tend to reference BOEM guidelines for survey 	</a:t>
            </a:r>
          </a:p>
          <a:p>
            <a:pPr marL="742950" lvl="1" indent="-285750">
              <a:buFont typeface="Arial" panose="020B0604020202020204" pitchFamily="34" charset="0"/>
              <a:buChar char="•"/>
            </a:pPr>
            <a:r>
              <a:rPr lang="en-US" dirty="0"/>
              <a:t>“Guidelines for Providing Archaeological and Historic Property Information Pursuant to 30CFR Part 585”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Other: </a:t>
            </a:r>
          </a:p>
          <a:p>
            <a:pPr marL="742950" lvl="1" indent="-285750">
              <a:buFont typeface="Arial" panose="020B0604020202020204" pitchFamily="34" charset="0"/>
              <a:buChar char="•"/>
            </a:pPr>
            <a:r>
              <a:rPr lang="en-US" dirty="0"/>
              <a:t>mitigation parameters </a:t>
            </a:r>
          </a:p>
          <a:p>
            <a:pPr marL="742950" lvl="1" indent="-285750">
              <a:buFont typeface="Arial" panose="020B0604020202020204" pitchFamily="34" charset="0"/>
              <a:buChar char="•"/>
            </a:pPr>
            <a:r>
              <a:rPr lang="en-US" dirty="0"/>
              <a:t>Post work conservation/curation – if target(s) is not avoided</a:t>
            </a:r>
          </a:p>
          <a:p>
            <a:pPr marL="285750" indent="-285750">
              <a:buFont typeface="Arial" panose="020B0604020202020204" pitchFamily="34" charset="0"/>
              <a:buChar char="•"/>
            </a:pPr>
            <a:endParaRPr lang="en-US" dirty="0"/>
          </a:p>
          <a:p>
            <a:endParaRPr lang="en-US" dirty="0"/>
          </a:p>
        </p:txBody>
      </p:sp>
      <p:pic>
        <p:nvPicPr>
          <p:cNvPr id="5" name="Picture 4" descr="A picture containing text, water sport&#10;&#10;AI-generated content may be incorrect.">
            <a:extLst>
              <a:ext uri="{FF2B5EF4-FFF2-40B4-BE49-F238E27FC236}">
                <a16:creationId xmlns:a16="http://schemas.microsoft.com/office/drawing/2014/main" id="{A59674BA-1B4F-EB08-4BEF-5788C5DB5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8713" y="3685004"/>
            <a:ext cx="2871787" cy="2068096"/>
          </a:xfrm>
          <a:prstGeom prst="rect">
            <a:avLst/>
          </a:prstGeom>
        </p:spPr>
      </p:pic>
    </p:spTree>
    <p:extLst>
      <p:ext uri="{BB962C8B-B14F-4D97-AF65-F5344CB8AC3E}">
        <p14:creationId xmlns:p14="http://schemas.microsoft.com/office/powerpoint/2010/main" val="350183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E4A6-A3C2-6020-16CB-3D466833D602}"/>
              </a:ext>
            </a:extLst>
          </p:cNvPr>
          <p:cNvSpPr>
            <a:spLocks noGrp="1"/>
          </p:cNvSpPr>
          <p:nvPr>
            <p:ph type="title"/>
          </p:nvPr>
        </p:nvSpPr>
        <p:spPr>
          <a:xfrm>
            <a:off x="3514725" y="0"/>
            <a:ext cx="4829175" cy="1325563"/>
          </a:xfrm>
        </p:spPr>
        <p:txBody>
          <a:bodyPr/>
          <a:lstStyle/>
          <a:p>
            <a:r>
              <a:rPr kumimoji="0" lang="en-US" sz="4400" b="1" i="0" u="none" strike="noStrike" kern="1200" cap="none" spc="0" normalizeH="0" baseline="0" noProof="0" dirty="0">
                <a:ln>
                  <a:noFill/>
                </a:ln>
                <a:solidFill>
                  <a:srgbClr val="C00000"/>
                </a:solidFill>
                <a:effectLst/>
                <a:uLnTx/>
                <a:uFillTx/>
                <a:latin typeface="Georgia" panose="02040502050405020303" pitchFamily="18" charset="0"/>
                <a:ea typeface="+mj-ea"/>
                <a:cs typeface="+mj-cs"/>
              </a:rPr>
              <a:t>Tools of survey</a:t>
            </a:r>
            <a:endParaRPr lang="en-US" dirty="0"/>
          </a:p>
        </p:txBody>
      </p:sp>
      <p:sp>
        <p:nvSpPr>
          <p:cNvPr id="3" name="TextBox 2">
            <a:extLst>
              <a:ext uri="{FF2B5EF4-FFF2-40B4-BE49-F238E27FC236}">
                <a16:creationId xmlns:a16="http://schemas.microsoft.com/office/drawing/2014/main" id="{07DAFB62-52F0-BD02-2F47-EF4743B67AC6}"/>
              </a:ext>
            </a:extLst>
          </p:cNvPr>
          <p:cNvSpPr txBox="1"/>
          <p:nvPr/>
        </p:nvSpPr>
        <p:spPr>
          <a:xfrm>
            <a:off x="142875" y="3343454"/>
            <a:ext cx="12049125" cy="3293209"/>
          </a:xfrm>
          <a:prstGeom prst="rect">
            <a:avLst/>
          </a:prstGeom>
          <a:noFill/>
        </p:spPr>
        <p:txBody>
          <a:bodyPr wrap="square" rtlCol="0">
            <a:spAutoFit/>
          </a:bodyPr>
          <a:lstStyle/>
          <a:p>
            <a:r>
              <a:rPr lang="en-US" dirty="0"/>
              <a:t>				</a:t>
            </a:r>
            <a:endParaRPr lang="en-US" sz="1400" dirty="0"/>
          </a:p>
          <a:p>
            <a:r>
              <a:rPr lang="en-US" dirty="0"/>
              <a:t>2. Magnetometer and gradiometer</a:t>
            </a:r>
          </a:p>
          <a:p>
            <a:pPr marL="285750" indent="-285750">
              <a:buFont typeface="Arial" panose="020B0604020202020204" pitchFamily="34" charset="0"/>
              <a:buChar char="•"/>
            </a:pPr>
            <a:r>
              <a:rPr lang="en-US" sz="1400" dirty="0"/>
              <a:t>Altitude should be continuously recorded during data acquisition along survey transects, sensitivity should be 1.0 gamma or less, background noise should not exceed a total of 3.0 gammas peak to peak, data sampling rate should be greater than 4.0 </a:t>
            </a:r>
            <a:r>
              <a:rPr lang="en-US" sz="1400" dirty="0" err="1"/>
              <a:t>hz</a:t>
            </a:r>
            <a:r>
              <a:rPr lang="en-US" sz="1400" dirty="0"/>
              <a:t> to ensure sufficient data point density</a:t>
            </a:r>
          </a:p>
          <a:p>
            <a:pPr marL="285750" indent="-285750">
              <a:buFont typeface="Arial" panose="020B0604020202020204" pitchFamily="34" charset="0"/>
              <a:buChar char="•"/>
            </a:pPr>
            <a:r>
              <a:rPr lang="en-US" sz="1400" dirty="0"/>
              <a:t>Tow the magnetometer sensor at a distance behind the vessel of at least two and one-half times the vessel length. To maximize detection, tow the sensor within 6 meters of the sea floor, as indicated by a depth meter on the sensor. Background noise level in the magnetic </a:t>
            </a:r>
            <a:r>
              <a:rPr lang="en-US" sz="1400" dirty="0" err="1"/>
              <a:t>datashould</a:t>
            </a:r>
            <a:r>
              <a:rPr lang="en-US" sz="1400" dirty="0"/>
              <a:t> not exceed plus or minus 3 gammas. Recommended vessel speed is from 4 to 6 knots. The magnetometer should have a sensitivity of at least 1 gamma and be set to cycle at a rate of approximately 1.2 to 1.3 second intervals. This rate improves location accuracy with the </a:t>
            </a:r>
            <a:r>
              <a:rPr lang="en-US" sz="1400" dirty="0" err="1"/>
              <a:t>one­second</a:t>
            </a:r>
            <a:r>
              <a:rPr lang="en-US" sz="1400" dirty="0"/>
              <a:t> updates provided by the global positioning system and allows for increased magnetometer sensitivity </a:t>
            </a:r>
          </a:p>
          <a:p>
            <a:endParaRPr lang="en-US" dirty="0"/>
          </a:p>
          <a:p>
            <a:pPr marL="285750" indent="-285750">
              <a:buFont typeface="Arial" panose="020B0604020202020204" pitchFamily="34" charset="0"/>
              <a:buChar char="•"/>
            </a:pPr>
            <a:endParaRPr lang="en-US" sz="1400" dirty="0"/>
          </a:p>
          <a:p>
            <a:r>
              <a:rPr lang="en-US" sz="1400" dirty="0"/>
              <a:t>	</a:t>
            </a:r>
          </a:p>
        </p:txBody>
      </p:sp>
      <p:sp>
        <p:nvSpPr>
          <p:cNvPr id="4" name="TextBox 3">
            <a:extLst>
              <a:ext uri="{FF2B5EF4-FFF2-40B4-BE49-F238E27FC236}">
                <a16:creationId xmlns:a16="http://schemas.microsoft.com/office/drawing/2014/main" id="{24D12373-0F76-0F39-FE80-CC583A34FA3D}"/>
              </a:ext>
            </a:extLst>
          </p:cNvPr>
          <p:cNvSpPr txBox="1"/>
          <p:nvPr/>
        </p:nvSpPr>
        <p:spPr>
          <a:xfrm>
            <a:off x="266700" y="1140898"/>
            <a:ext cx="8077200" cy="166199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1. Side scan Sonar</a:t>
            </a:r>
          </a:p>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srgbClr val="2D7A71"/>
                </a:solidFill>
                <a:effectLst/>
                <a:uLnTx/>
                <a:uFillTx/>
                <a:latin typeface="Gotham Book"/>
                <a:ea typeface="+mn-ea"/>
                <a:cs typeface="+mn-cs"/>
              </a:rPr>
              <a:t>Resolution should be 500 kHz or greater and resolve small targets measuring 0.5 </a:t>
            </a:r>
            <a:r>
              <a:rPr lang="en-US" sz="1400" dirty="0">
                <a:solidFill>
                  <a:srgbClr val="2D7A71"/>
                </a:solidFill>
                <a:latin typeface="Gotham Book"/>
              </a:rPr>
              <a:t>m in</a:t>
            </a:r>
            <a:r>
              <a:rPr kumimoji="0" lang="en-US" sz="1400" b="0" i="0" u="none" strike="noStrike" kern="1200" cap="none" spc="0" normalizeH="0" baseline="0" noProof="0" dirty="0">
                <a:ln>
                  <a:noFill/>
                </a:ln>
                <a:solidFill>
                  <a:srgbClr val="2D7A71"/>
                </a:solidFill>
                <a:effectLst/>
                <a:uLnTx/>
                <a:uFillTx/>
                <a:latin typeface="Gotham Book"/>
                <a:ea typeface="+mn-ea"/>
                <a:cs typeface="+mn-cs"/>
              </a:rPr>
              <a:t> length</a:t>
            </a:r>
            <a:endParaRPr lang="en-US" sz="1400" b="0" i="0" u="none" strike="noStrike" kern="1200" cap="none" spc="0" normalizeH="0" baseline="0" noProof="0" dirty="0">
              <a:ln>
                <a:noFill/>
              </a:ln>
              <a:solidFill>
                <a:srgbClr val="2D7A71"/>
              </a:solidFill>
              <a:effectLst/>
              <a:uLnTx/>
              <a:uFillTx/>
              <a:latin typeface="Gotham Book"/>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7A71"/>
                </a:solidFill>
                <a:effectLst/>
                <a:uLnTx/>
                <a:uFillTx/>
                <a:latin typeface="Gotham Book"/>
                <a:ea typeface="+mn-ea"/>
                <a:cs typeface="+mn-cs"/>
              </a:rPr>
              <a:t>Tow depth and range should be sufficient to provide 100 percent coverage of the search area, with a minimum overlap of 20 percent between lines, and a resolution better than 0.25 to 0.40 meter for objects on the sea floor. Range should not exceed 100 meters. Typically, using present data state-of-the-art </a:t>
            </a:r>
            <a:r>
              <a:rPr kumimoji="0" lang="en-US" sz="1400" b="0" i="0" u="none" strike="noStrike" kern="1200" cap="none" spc="0" normalizeH="0" baseline="0" noProof="0" dirty="0" err="1">
                <a:ln>
                  <a:noFill/>
                </a:ln>
                <a:solidFill>
                  <a:srgbClr val="2D7A71"/>
                </a:solidFill>
                <a:effectLst/>
                <a:uLnTx/>
                <a:uFillTx/>
                <a:latin typeface="Gotham Book"/>
                <a:ea typeface="+mn-ea"/>
                <a:cs typeface="+mn-cs"/>
              </a:rPr>
              <a:t>sidescan</a:t>
            </a:r>
            <a:r>
              <a:rPr kumimoji="0" lang="en-US" sz="1400" b="0" i="0" u="none" strike="noStrike" kern="1200" cap="none" spc="0" normalizeH="0" baseline="0" noProof="0" dirty="0">
                <a:ln>
                  <a:noFill/>
                </a:ln>
                <a:solidFill>
                  <a:srgbClr val="2D7A71"/>
                </a:solidFill>
                <a:effectLst/>
                <a:uLnTx/>
                <a:uFillTx/>
                <a:latin typeface="Gotham Book"/>
                <a:ea typeface="+mn-ea"/>
                <a:cs typeface="+mn-cs"/>
              </a:rPr>
              <a:t> sonar on every fourth line if surveying with a magnetometer at 40-m line spacing or on every line at 50-m line spacing satisfies this criterion</a:t>
            </a:r>
          </a:p>
        </p:txBody>
      </p:sp>
      <p:sp>
        <p:nvSpPr>
          <p:cNvPr id="5" name="TextBox 4">
            <a:extLst>
              <a:ext uri="{FF2B5EF4-FFF2-40B4-BE49-F238E27FC236}">
                <a16:creationId xmlns:a16="http://schemas.microsoft.com/office/drawing/2014/main" id="{CE62179B-C31C-E2A6-49EF-CC3A9AD72DEB}"/>
              </a:ext>
            </a:extLst>
          </p:cNvPr>
          <p:cNvSpPr txBox="1"/>
          <p:nvPr/>
        </p:nvSpPr>
        <p:spPr>
          <a:xfrm>
            <a:off x="3414712" y="771566"/>
            <a:ext cx="502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7A71"/>
                </a:solidFill>
                <a:effectLst/>
                <a:uLnTx/>
                <a:uFillTx/>
                <a:latin typeface="Gotham Book"/>
                <a:ea typeface="+mn-ea"/>
                <a:cs typeface="+mn-cs"/>
              </a:rPr>
              <a:t>Minimum requirements at this time: </a:t>
            </a:r>
            <a:endParaRPr kumimoji="0" lang="en-US" sz="1800" b="0" i="0" u="none" strike="noStrike" kern="1200" cap="none" spc="0" normalizeH="0" baseline="0" noProof="0" dirty="0">
              <a:ln>
                <a:noFill/>
              </a:ln>
              <a:solidFill>
                <a:srgbClr val="2D7A71"/>
              </a:solidFill>
              <a:effectLst/>
              <a:uLnTx/>
              <a:uFillTx/>
              <a:latin typeface="Gotham Book"/>
              <a:ea typeface="+mn-ea"/>
              <a:cs typeface="+mn-cs"/>
            </a:endParaRPr>
          </a:p>
        </p:txBody>
      </p:sp>
      <p:pic>
        <p:nvPicPr>
          <p:cNvPr id="7" name="Picture 6" descr="A person standing on a boat&#10;&#10;AI-generated content may be incorrect.">
            <a:extLst>
              <a:ext uri="{FF2B5EF4-FFF2-40B4-BE49-F238E27FC236}">
                <a16:creationId xmlns:a16="http://schemas.microsoft.com/office/drawing/2014/main" id="{AD641307-6AE4-AC7E-795C-5B5073B49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125" y="221337"/>
            <a:ext cx="2571750" cy="3429000"/>
          </a:xfrm>
          <a:prstGeom prst="rect">
            <a:avLst/>
          </a:prstGeom>
        </p:spPr>
      </p:pic>
    </p:spTree>
    <p:extLst>
      <p:ext uri="{BB962C8B-B14F-4D97-AF65-F5344CB8AC3E}">
        <p14:creationId xmlns:p14="http://schemas.microsoft.com/office/powerpoint/2010/main" val="191005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917A-77DC-4FFE-94D6-9E7A941C4A18}"/>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C00000"/>
                </a:solidFill>
                <a:effectLst/>
                <a:uLnTx/>
                <a:uFillTx/>
                <a:latin typeface="Georgia" panose="02040502050405020303" pitchFamily="18" charset="0"/>
                <a:ea typeface="+mj-ea"/>
                <a:cs typeface="+mj-cs"/>
              </a:rPr>
              <a:t> Survey Methods Cont’d. </a:t>
            </a:r>
            <a:endParaRPr lang="en-US" dirty="0"/>
          </a:p>
        </p:txBody>
      </p:sp>
      <p:sp>
        <p:nvSpPr>
          <p:cNvPr id="3" name="TextBox 2">
            <a:extLst>
              <a:ext uri="{FF2B5EF4-FFF2-40B4-BE49-F238E27FC236}">
                <a16:creationId xmlns:a16="http://schemas.microsoft.com/office/drawing/2014/main" id="{F7AD9465-2EC2-6210-041F-5D71592EA71D}"/>
              </a:ext>
            </a:extLst>
          </p:cNvPr>
          <p:cNvSpPr txBox="1"/>
          <p:nvPr/>
        </p:nvSpPr>
        <p:spPr>
          <a:xfrm>
            <a:off x="285750" y="1137563"/>
            <a:ext cx="11620499" cy="5170646"/>
          </a:xfrm>
          <a:prstGeom prst="rect">
            <a:avLst/>
          </a:prstGeom>
          <a:noFill/>
        </p:spPr>
        <p:txBody>
          <a:bodyPr wrap="square" rtlCol="0">
            <a:spAutoFit/>
          </a:bodyPr>
          <a:lstStyle/>
          <a:p>
            <a:r>
              <a:rPr lang="en-US" dirty="0"/>
              <a:t>3. Sub-bottom profiler – as needed (see scope of work)</a:t>
            </a:r>
          </a:p>
          <a:p>
            <a:pPr marL="285750" indent="-285750">
              <a:buFont typeface="Arial" panose="020B0604020202020204" pitchFamily="34" charset="0"/>
              <a:buChar char="•"/>
            </a:pPr>
            <a:r>
              <a:rPr lang="en-US" dirty="0"/>
              <a:t>Survey should be capable of achieving a resolution of vertical bed separation of at least 0.5 min the uppermost 10-15 m of sediments; multibeam echo sounder must provide full coverage with 1000/4 overlapping data</a:t>
            </a:r>
          </a:p>
          <a:p>
            <a:pPr marL="285750" indent="-285750">
              <a:buFont typeface="Arial" panose="020B0604020202020204" pitchFamily="34" charset="0"/>
              <a:buChar char="•"/>
            </a:pPr>
            <a:endParaRPr lang="en-US" dirty="0"/>
          </a:p>
          <a:p>
            <a:pPr lvl="0">
              <a:defRPr/>
            </a:pPr>
            <a:r>
              <a:rPr lang="en-US" dirty="0">
                <a:solidFill>
                  <a:srgbClr val="2D7A71"/>
                </a:solidFill>
              </a:rPr>
              <a:t>4. All tools must be routed through a DGPS system to collate remote sensing data with spatial data</a:t>
            </a:r>
          </a:p>
          <a:p>
            <a:pPr lvl="0">
              <a:defRPr/>
            </a:pPr>
            <a:endParaRPr lang="en-US" sz="2400" dirty="0">
              <a:solidFill>
                <a:srgbClr val="2D7A7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5. Ground truthing – target diving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	Should necessitate a permit if ground disturbance/excavation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7A71"/>
                </a:solidFill>
                <a:effectLst/>
                <a:uLnTx/>
                <a:uFillTx/>
                <a:latin typeface="Gotham Book"/>
                <a:ea typeface="+mn-ea"/>
                <a:cs typeface="+mn-cs"/>
              </a:rPr>
              <a:t>	</a:t>
            </a:r>
            <a:r>
              <a:rPr kumimoji="0" lang="en-US" sz="1800" b="0" i="0" u="none" strike="noStrike" kern="1200" cap="none" spc="0" normalizeH="0" baseline="0" noProof="0" dirty="0" err="1">
                <a:ln>
                  <a:noFill/>
                </a:ln>
                <a:solidFill>
                  <a:srgbClr val="2D7A71"/>
                </a:solidFill>
                <a:effectLst/>
                <a:uLnTx/>
                <a:uFillTx/>
                <a:latin typeface="Gotham Book"/>
                <a:ea typeface="+mn-ea"/>
                <a:cs typeface="+mn-cs"/>
              </a:rPr>
              <a:t>Hydroprobing</a:t>
            </a:r>
            <a:r>
              <a:rPr kumimoji="0" lang="en-US" sz="1800" b="0" i="0" u="none" strike="noStrike" kern="1200" cap="none" spc="0" normalizeH="0" baseline="0" noProof="0" dirty="0">
                <a:ln>
                  <a:noFill/>
                </a:ln>
                <a:solidFill>
                  <a:srgbClr val="2D7A71"/>
                </a:solidFill>
                <a:effectLst/>
                <a:uLnTx/>
                <a:uFillTx/>
                <a:latin typeface="Gotham Book"/>
                <a:ea typeface="+mn-ea"/>
                <a:cs typeface="+mn-cs"/>
              </a:rPr>
              <a:t>, visual inspection, imagery (photo, video, 3D)</a:t>
            </a:r>
            <a:endParaRPr lang="en-US" dirty="0"/>
          </a:p>
          <a:p>
            <a:endParaRPr lang="en-US" dirty="0"/>
          </a:p>
          <a:p>
            <a:endParaRPr lang="en-US" dirty="0"/>
          </a:p>
          <a:p>
            <a:endParaRPr lang="en-US" dirty="0"/>
          </a:p>
          <a:p>
            <a:endParaRPr lang="en-US" dirty="0"/>
          </a:p>
          <a:p>
            <a:r>
              <a:rPr lang="en-US" dirty="0"/>
              <a:t>Other:</a:t>
            </a:r>
          </a:p>
          <a:p>
            <a:r>
              <a:rPr lang="en-US" dirty="0"/>
              <a:t>Contact us/see scope of work for alternatives (Drone Mounted Magnetometer, Multibeam etc.) </a:t>
            </a:r>
          </a:p>
          <a:p>
            <a:r>
              <a:rPr lang="en-US" dirty="0"/>
              <a:t>	</a:t>
            </a:r>
          </a:p>
          <a:p>
            <a:r>
              <a:rPr lang="en-US" dirty="0"/>
              <a:t> </a:t>
            </a:r>
          </a:p>
        </p:txBody>
      </p:sp>
      <p:pic>
        <p:nvPicPr>
          <p:cNvPr id="5" name="Picture 4" descr="A picture containing sky, outdoor, water, beach&#10;&#10;AI-generated content may be incorrect.">
            <a:extLst>
              <a:ext uri="{FF2B5EF4-FFF2-40B4-BE49-F238E27FC236}">
                <a16:creationId xmlns:a16="http://schemas.microsoft.com/office/drawing/2014/main" id="{5325E435-B614-484C-49E0-4BE1F6A93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635" y="3116867"/>
            <a:ext cx="3307773" cy="2005337"/>
          </a:xfrm>
          <a:prstGeom prst="rect">
            <a:avLst/>
          </a:prstGeom>
        </p:spPr>
      </p:pic>
    </p:spTree>
    <p:extLst>
      <p:ext uri="{BB962C8B-B14F-4D97-AF65-F5344CB8AC3E}">
        <p14:creationId xmlns:p14="http://schemas.microsoft.com/office/powerpoint/2010/main" val="244989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488B-187C-D8D9-5D19-94DB3EDC95BE}"/>
              </a:ext>
            </a:extLst>
          </p:cNvPr>
          <p:cNvSpPr>
            <a:spLocks noGrp="1"/>
          </p:cNvSpPr>
          <p:nvPr>
            <p:ph type="title"/>
          </p:nvPr>
        </p:nvSpPr>
        <p:spPr/>
        <p:txBody>
          <a:bodyPr lIns="91440" tIns="45720" rIns="91440" bIns="45720" anchor="t">
            <a:normAutofit/>
          </a:bodyPr>
          <a:lstStyle/>
          <a:p>
            <a:r>
              <a:rPr lang="en-US" b="1">
                <a:solidFill>
                  <a:srgbClr val="B64626"/>
                </a:solidFill>
                <a:latin typeface="Georgia"/>
              </a:rPr>
              <a:t>Who We Are</a:t>
            </a:r>
            <a:endParaRPr lang="en-US"/>
          </a:p>
        </p:txBody>
      </p:sp>
      <p:pic>
        <p:nvPicPr>
          <p:cNvPr id="10" name="Content Placeholder 9" descr="A collage of people in different situations&#10;&#10;Description automatically generated">
            <a:extLst>
              <a:ext uri="{FF2B5EF4-FFF2-40B4-BE49-F238E27FC236}">
                <a16:creationId xmlns:a16="http://schemas.microsoft.com/office/drawing/2014/main" id="{9432B8E6-21C8-27FA-6CCB-AC19825363A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352" b="3891"/>
          <a:stretch/>
        </p:blipFill>
        <p:spPr>
          <a:xfrm>
            <a:off x="1293116" y="821755"/>
            <a:ext cx="4054135" cy="5459776"/>
          </a:xfrm>
        </p:spPr>
      </p:pic>
      <p:sp>
        <p:nvSpPr>
          <p:cNvPr id="4" name="Text Placeholder 3">
            <a:extLst>
              <a:ext uri="{FF2B5EF4-FFF2-40B4-BE49-F238E27FC236}">
                <a16:creationId xmlns:a16="http://schemas.microsoft.com/office/drawing/2014/main" id="{06068259-9D78-1688-0429-1FFA3A76A415}"/>
              </a:ext>
            </a:extLst>
          </p:cNvPr>
          <p:cNvSpPr>
            <a:spLocks noGrp="1"/>
          </p:cNvSpPr>
          <p:nvPr>
            <p:ph sz="half" idx="2"/>
          </p:nvPr>
        </p:nvSpPr>
        <p:spPr>
          <a:xfrm>
            <a:off x="6096000" y="364602"/>
            <a:ext cx="5181600" cy="5463317"/>
          </a:xfrm>
        </p:spPr>
        <p:txBody>
          <a:bodyPr lIns="91440" tIns="45720" rIns="91440" bIns="45720" anchor="t"/>
          <a:lstStyle/>
          <a:p>
            <a:pPr marL="342900" indent="-342900">
              <a:lnSpc>
                <a:spcPct val="100000"/>
              </a:lnSpc>
              <a:spcBef>
                <a:spcPts val="0"/>
              </a:spcBef>
              <a:buFont typeface="Arial,Sans-Serif" panose="020B0604020202020204" pitchFamily="34" charset="0"/>
            </a:pPr>
            <a:r>
              <a:rPr lang="en-US" sz="2300" b="1">
                <a:solidFill>
                  <a:srgbClr val="2D7A71"/>
                </a:solidFill>
                <a:latin typeface="Georgia"/>
                <a:cs typeface="Arial"/>
              </a:rPr>
              <a:t>North Carolina Office of State Archaeology (OSA)</a:t>
            </a:r>
            <a:endParaRPr lang="en-US"/>
          </a:p>
          <a:p>
            <a:pPr marL="800100" lvl="1" indent="-342900">
              <a:lnSpc>
                <a:spcPct val="100000"/>
              </a:lnSpc>
              <a:spcBef>
                <a:spcPts val="0"/>
              </a:spcBef>
              <a:buFont typeface="Arial,Sans-Serif" panose="020B0604020202020204" pitchFamily="34" charset="0"/>
            </a:pPr>
            <a:r>
              <a:rPr lang="en-US" sz="1900">
                <a:solidFill>
                  <a:srgbClr val="2D7A71"/>
                </a:solidFill>
                <a:latin typeface="Georgia"/>
                <a:cs typeface="Arial"/>
              </a:rPr>
              <a:t>Created by the North Carolina General Assembly in 1973 </a:t>
            </a:r>
            <a:endParaRPr lang="en-US" sz="1900">
              <a:cs typeface="Arial"/>
            </a:endParaRPr>
          </a:p>
          <a:p>
            <a:pPr marL="800100" lvl="1" indent="-342900">
              <a:lnSpc>
                <a:spcPct val="100000"/>
              </a:lnSpc>
              <a:spcBef>
                <a:spcPts val="0"/>
              </a:spcBef>
              <a:buFont typeface="Arial,Sans-Serif" panose="020B0604020202020204" pitchFamily="34" charset="0"/>
            </a:pPr>
            <a:r>
              <a:rPr lang="en-US" sz="1900">
                <a:solidFill>
                  <a:srgbClr val="2D7A71"/>
                </a:solidFill>
                <a:latin typeface="Georgia"/>
                <a:cs typeface="Arial"/>
              </a:rPr>
              <a:t>Part of the State Historic Preservation Office (SHPO)</a:t>
            </a:r>
          </a:p>
          <a:p>
            <a:pPr marL="342900">
              <a:lnSpc>
                <a:spcPct val="100000"/>
              </a:lnSpc>
              <a:spcBef>
                <a:spcPts val="0"/>
              </a:spcBef>
              <a:buFont typeface="Arial,Sans-Serif" panose="020B0604020202020204" pitchFamily="34" charset="0"/>
            </a:pPr>
            <a:r>
              <a:rPr lang="en-US" sz="2300" b="1">
                <a:solidFill>
                  <a:srgbClr val="2D7A71"/>
                </a:solidFill>
                <a:latin typeface="Georgia"/>
                <a:cs typeface="Arial"/>
              </a:rPr>
              <a:t>Our Mission</a:t>
            </a:r>
          </a:p>
          <a:p>
            <a:pPr marL="800100" lvl="1" indent="-342900"/>
            <a:r>
              <a:rPr lang="en-US" sz="2000">
                <a:solidFill>
                  <a:srgbClr val="B64626"/>
                </a:solidFill>
                <a:latin typeface="Georgia"/>
                <a:cs typeface="Arial"/>
              </a:rPr>
              <a:t>Protect the </a:t>
            </a:r>
            <a:r>
              <a:rPr lang="en-US" sz="2000" u="sng">
                <a:solidFill>
                  <a:srgbClr val="B64626"/>
                </a:solidFill>
                <a:latin typeface="Georgia"/>
                <a:cs typeface="Arial"/>
              </a:rPr>
              <a:t>NC maritime and terrestrial </a:t>
            </a:r>
            <a:r>
              <a:rPr lang="en-US" sz="2000">
                <a:solidFill>
                  <a:srgbClr val="B64626"/>
                </a:solidFill>
                <a:latin typeface="Georgia"/>
                <a:cs typeface="Arial"/>
              </a:rPr>
              <a:t>archaeological legacy </a:t>
            </a:r>
            <a:r>
              <a:rPr lang="en-US" sz="2000">
                <a:latin typeface="Georgia"/>
                <a:cs typeface="Arial"/>
              </a:rPr>
              <a:t>through the application of state and federal archaeology laws and regulations and by </a:t>
            </a:r>
            <a:r>
              <a:rPr lang="en-US" sz="2000">
                <a:solidFill>
                  <a:srgbClr val="B64626"/>
                </a:solidFill>
                <a:latin typeface="Georgia"/>
                <a:cs typeface="Arial"/>
              </a:rPr>
              <a:t>maintaining inventories </a:t>
            </a:r>
            <a:r>
              <a:rPr lang="en-US" sz="2000">
                <a:latin typeface="Georgia"/>
                <a:cs typeface="Arial"/>
              </a:rPr>
              <a:t>of site data and artifact collections</a:t>
            </a:r>
            <a:endParaRPr lang="en-US" sz="2000">
              <a:cs typeface="Arial"/>
            </a:endParaRPr>
          </a:p>
          <a:p>
            <a:pPr marL="800100" lvl="1" indent="-342900">
              <a:buFont typeface="Arial" panose="020B0604020202020204" pitchFamily="34" charset="0"/>
              <a:buChar char="•"/>
            </a:pPr>
            <a:r>
              <a:rPr lang="en-US" sz="2000">
                <a:latin typeface="Georgia"/>
                <a:cs typeface="Arial"/>
              </a:rPr>
              <a:t>Enhance the appreciation of cultural heritage to strengthen the social, educational, cultural, and economic future of North Carolina</a:t>
            </a:r>
          </a:p>
          <a:p>
            <a:endParaRPr lang="en-US"/>
          </a:p>
        </p:txBody>
      </p:sp>
    </p:spTree>
    <p:extLst>
      <p:ext uri="{BB962C8B-B14F-4D97-AF65-F5344CB8AC3E}">
        <p14:creationId xmlns:p14="http://schemas.microsoft.com/office/powerpoint/2010/main" val="362788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41FD-E6F2-8852-6CF3-E8F455C32BCF}"/>
              </a:ext>
            </a:extLst>
          </p:cNvPr>
          <p:cNvSpPr>
            <a:spLocks noGrp="1"/>
          </p:cNvSpPr>
          <p:nvPr>
            <p:ph type="title"/>
          </p:nvPr>
        </p:nvSpPr>
        <p:spPr/>
        <p:txBody>
          <a:bodyPr/>
          <a:lstStyle/>
          <a:p>
            <a:r>
              <a:rPr lang="en-US" b="1" dirty="0">
                <a:solidFill>
                  <a:srgbClr val="C00000"/>
                </a:solidFill>
                <a:latin typeface="Georgia" panose="02040502050405020303" pitchFamily="18" charset="0"/>
              </a:rPr>
              <a:t>Shoreline surveys/intertidal zone surveys </a:t>
            </a:r>
            <a:endParaRPr lang="en-US" dirty="0"/>
          </a:p>
        </p:txBody>
      </p:sp>
      <p:sp>
        <p:nvSpPr>
          <p:cNvPr id="3" name="TextBox 2">
            <a:extLst>
              <a:ext uri="{FF2B5EF4-FFF2-40B4-BE49-F238E27FC236}">
                <a16:creationId xmlns:a16="http://schemas.microsoft.com/office/drawing/2014/main" id="{C48181C1-3FA2-5713-D527-76159965FAD1}"/>
              </a:ext>
            </a:extLst>
          </p:cNvPr>
          <p:cNvSpPr txBox="1"/>
          <p:nvPr/>
        </p:nvSpPr>
        <p:spPr>
          <a:xfrm>
            <a:off x="523875" y="1204912"/>
            <a:ext cx="1076325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Somewhat non-traditional 106 compliance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Eroding middens, sunken cemeteries, intertidal wrecks, shipyards,</a:t>
            </a:r>
          </a:p>
          <a:p>
            <a:pPr marL="285750" indent="-285750">
              <a:buFont typeface="Arial" panose="020B0604020202020204" pitchFamily="34" charset="0"/>
              <a:buChar char="•"/>
            </a:pPr>
            <a:r>
              <a:rPr lang="en-US" dirty="0"/>
              <a:t> sites of industry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Scope of work  </a:t>
            </a:r>
          </a:p>
          <a:p>
            <a:r>
              <a:rPr lang="en-US" dirty="0">
                <a:solidFill>
                  <a:prstClr val="black"/>
                </a:solidFill>
                <a:latin typeface="Aptos" panose="02110004020202020204"/>
              </a:rPr>
              <a:t>	</a:t>
            </a:r>
            <a:r>
              <a:rPr lang="en-US" dirty="0"/>
              <a:t>Methods – shovel test where able </a:t>
            </a:r>
          </a:p>
          <a:p>
            <a:r>
              <a:rPr lang="en-US" dirty="0"/>
              <a:t>	pedestrian survey – waders, high boots</a:t>
            </a:r>
          </a:p>
          <a:p>
            <a:r>
              <a:rPr lang="en-US" dirty="0"/>
              <a:t>	Wade as far out as safely can be done in a pedestrian survey </a:t>
            </a:r>
          </a:p>
          <a:p>
            <a:r>
              <a:rPr lang="en-US" dirty="0"/>
              <a:t>	Probing</a:t>
            </a:r>
          </a:p>
          <a:p>
            <a:pPr marL="342900" indent="-342900">
              <a:buFont typeface="Arial" panose="020B0604020202020204" pitchFamily="34" charset="0"/>
              <a:buChar char="•"/>
            </a:pPr>
            <a:endParaRPr lang="en-US" dirty="0"/>
          </a:p>
          <a:p>
            <a:pPr marL="285750" indent="-285750">
              <a:buFont typeface="Arial" panose="020B0604020202020204" pitchFamily="34" charset="0"/>
              <a:buChar char="•"/>
            </a:pPr>
            <a:r>
              <a:rPr lang="en-US" dirty="0"/>
              <a:t>Documenting sites as they erode – eligibility in jeopardy </a:t>
            </a:r>
          </a:p>
          <a:p>
            <a:pPr marL="285750" indent="-285750">
              <a:buFont typeface="Arial" panose="020B0604020202020204" pitchFamily="34" charset="0"/>
              <a:buChar char="•"/>
            </a:pPr>
            <a:r>
              <a:rPr lang="en-US" dirty="0"/>
              <a:t>	GPS minimum/RTK preferred to record surface scatter/finds </a:t>
            </a:r>
          </a:p>
          <a:p>
            <a:pPr marL="285750" indent="-285750">
              <a:buFont typeface="Arial" panose="020B0604020202020204" pitchFamily="34" charset="0"/>
              <a:buChar char="•"/>
            </a:pPr>
            <a:r>
              <a:rPr lang="en-US" dirty="0"/>
              <a:t>	Photo documentation - to reduce water surface glare – remove artifact from water to 	photograph once special data achieved, return to context if not collecting</a:t>
            </a:r>
          </a:p>
        </p:txBody>
      </p:sp>
      <p:pic>
        <p:nvPicPr>
          <p:cNvPr id="5" name="Picture 4" descr="A picture containing water, sky, outdoor, person&#10;&#10;AI-generated content may be incorrect.">
            <a:extLst>
              <a:ext uri="{FF2B5EF4-FFF2-40B4-BE49-F238E27FC236}">
                <a16:creationId xmlns:a16="http://schemas.microsoft.com/office/drawing/2014/main" id="{8DEDFC56-F4DC-3B7A-6430-95DB3DD78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1280" y="218714"/>
            <a:ext cx="2157845" cy="1618384"/>
          </a:xfrm>
          <a:prstGeom prst="rect">
            <a:avLst/>
          </a:prstGeom>
        </p:spPr>
      </p:pic>
      <p:pic>
        <p:nvPicPr>
          <p:cNvPr id="10" name="Picture 9" descr="A group of people walking through a field of crops&#10;&#10;AI-generated content may be incorrect.">
            <a:extLst>
              <a:ext uri="{FF2B5EF4-FFF2-40B4-BE49-F238E27FC236}">
                <a16:creationId xmlns:a16="http://schemas.microsoft.com/office/drawing/2014/main" id="{3C7D6431-60B1-AEF3-121F-7D6E53D03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1570" y="2080779"/>
            <a:ext cx="2947555" cy="2210666"/>
          </a:xfrm>
          <a:prstGeom prst="rect">
            <a:avLst/>
          </a:prstGeom>
        </p:spPr>
      </p:pic>
    </p:spTree>
    <p:extLst>
      <p:ext uri="{BB962C8B-B14F-4D97-AF65-F5344CB8AC3E}">
        <p14:creationId xmlns:p14="http://schemas.microsoft.com/office/powerpoint/2010/main" val="302910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C4CB-9E41-40E8-BD99-DF5AAE5E89E8}"/>
              </a:ext>
            </a:extLst>
          </p:cNvPr>
          <p:cNvSpPr>
            <a:spLocks noGrp="1"/>
          </p:cNvSpPr>
          <p:nvPr>
            <p:ph type="title"/>
          </p:nvPr>
        </p:nvSpPr>
        <p:spPr/>
        <p:txBody>
          <a:bodyPr/>
          <a:lstStyle/>
          <a:p>
            <a:r>
              <a:rPr lang="en-US">
                <a:solidFill>
                  <a:srgbClr val="B64626"/>
                </a:solidFill>
                <a:latin typeface="Georgia" panose="02040502050405020303" pitchFamily="18" charset="0"/>
                <a:cs typeface="Arial" panose="020B0604020202020204" pitchFamily="34" charset="0"/>
              </a:rPr>
              <a:t>Contact US!</a:t>
            </a:r>
          </a:p>
        </p:txBody>
      </p:sp>
      <p:sp>
        <p:nvSpPr>
          <p:cNvPr id="3" name="Content Placeholder 2">
            <a:extLst>
              <a:ext uri="{FF2B5EF4-FFF2-40B4-BE49-F238E27FC236}">
                <a16:creationId xmlns:a16="http://schemas.microsoft.com/office/drawing/2014/main" id="{7BADFCFC-FC25-4C7B-845D-B75AF657D06F}"/>
              </a:ext>
            </a:extLst>
          </p:cNvPr>
          <p:cNvSpPr>
            <a:spLocks noGrp="1"/>
          </p:cNvSpPr>
          <p:nvPr>
            <p:ph idx="1"/>
          </p:nvPr>
        </p:nvSpPr>
        <p:spPr>
          <a:xfrm>
            <a:off x="281430" y="1582190"/>
            <a:ext cx="3113015" cy="4411744"/>
          </a:xfrm>
        </p:spPr>
        <p:txBody>
          <a:bodyPr/>
          <a:lstStyle/>
          <a:p>
            <a:pPr marL="0" indent="0" algn="ctr">
              <a:buNone/>
            </a:pPr>
            <a:r>
              <a:rPr lang="en-US" sz="2000" b="1">
                <a:latin typeface="Arial" panose="020B0604020202020204" pitchFamily="34" charset="0"/>
                <a:cs typeface="Arial" panose="020B0604020202020204" pitchFamily="34" charset="0"/>
              </a:rPr>
              <a:t>Raleigh Office</a:t>
            </a:r>
          </a:p>
          <a:p>
            <a:pPr marL="0" indent="0" algn="ctr">
              <a:buNone/>
            </a:pPr>
            <a:r>
              <a:rPr lang="en-US" sz="1800">
                <a:latin typeface="Arial" panose="020B0604020202020204" pitchFamily="34" charset="0"/>
                <a:cs typeface="Arial" panose="020B0604020202020204" pitchFamily="34" charset="0"/>
              </a:rPr>
              <a:t>109 E. Jones Street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Raleigh, N.C. 27601</a:t>
            </a:r>
          </a:p>
          <a:p>
            <a:pPr marL="0" indent="0" algn="ctr">
              <a:spcBef>
                <a:spcPts val="600"/>
              </a:spcBef>
              <a:buNone/>
            </a:pPr>
            <a:r>
              <a:rPr lang="en-US" sz="1800">
                <a:latin typeface="Arial" panose="020B0604020202020204" pitchFamily="34" charset="0"/>
                <a:cs typeface="Arial" panose="020B0604020202020204" pitchFamily="34" charset="0"/>
              </a:rPr>
              <a:t>(919) 814-6550</a:t>
            </a:r>
          </a:p>
          <a:p>
            <a:pPr marL="0" indent="0" algn="ctr">
              <a:spcBef>
                <a:spcPts val="600"/>
              </a:spcBef>
              <a:buNone/>
            </a:pPr>
            <a:r>
              <a:rPr lang="en-US" sz="1800" i="1" u="sng">
                <a:latin typeface="Arial" panose="020B0604020202020204" pitchFamily="34" charset="0"/>
                <a:cs typeface="Arial" panose="020B0604020202020204" pitchFamily="34" charset="0"/>
              </a:rPr>
              <a:t>archaeology@</a:t>
            </a:r>
            <a:r>
              <a:rPr lang="en-US" sz="1800" i="1" u="sng">
                <a:cs typeface="Arial" panose="020B0604020202020204" pitchFamily="34" charset="0"/>
              </a:rPr>
              <a:t>dncr.nc</a:t>
            </a:r>
            <a:r>
              <a:rPr lang="en-US" sz="1800" i="1" u="sng">
                <a:latin typeface="Arial" panose="020B0604020202020204" pitchFamily="34" charset="0"/>
                <a:cs typeface="Arial" panose="020B0604020202020204" pitchFamily="34" charset="0"/>
              </a:rPr>
              <a:t>.gov</a:t>
            </a:r>
            <a:endParaRPr lang="en-US" sz="1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F6F4F147-10C9-4967-9B03-A882EB39332D}"/>
              </a:ext>
            </a:extLst>
          </p:cNvPr>
          <p:cNvSpPr txBox="1">
            <a:spLocks/>
          </p:cNvSpPr>
          <p:nvPr/>
        </p:nvSpPr>
        <p:spPr>
          <a:xfrm>
            <a:off x="3353663" y="1582190"/>
            <a:ext cx="4648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panose="02000604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anose="02000604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anose="0200060404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a:latin typeface="Arial" panose="020B0604020202020204" pitchFamily="34" charset="0"/>
                <a:cs typeface="Arial" panose="020B0604020202020204" pitchFamily="34" charset="0"/>
              </a:rPr>
              <a:t>Western Office</a:t>
            </a:r>
          </a:p>
          <a:p>
            <a:pPr marL="0" indent="0" algn="ctr">
              <a:buNone/>
            </a:pPr>
            <a:r>
              <a:rPr lang="en-US" sz="1800" i="1">
                <a:latin typeface="Arial" panose="020B0604020202020204" pitchFamily="34" charset="0"/>
                <a:cs typeface="Arial" panose="020B0604020202020204" pitchFamily="34" charset="0"/>
              </a:rPr>
              <a:t>176 Riceville Road </a:t>
            </a:r>
          </a:p>
          <a:p>
            <a:pPr marL="0" indent="0" algn="ctr">
              <a:spcBef>
                <a:spcPts val="0"/>
              </a:spcBef>
              <a:buNone/>
            </a:pPr>
            <a:r>
              <a:rPr lang="en-US" sz="1800" i="1">
                <a:latin typeface="Arial" panose="020B0604020202020204" pitchFamily="34" charset="0"/>
                <a:cs typeface="Arial" panose="020B0604020202020204" pitchFamily="34" charset="0"/>
              </a:rPr>
              <a:t>Asheville, NC 28805</a:t>
            </a:r>
            <a:endParaRPr lang="en-US" sz="1800">
              <a:latin typeface="Arial" panose="020B0604020202020204" pitchFamily="34" charset="0"/>
              <a:cs typeface="Arial" panose="020B0604020202020204" pitchFamily="34" charset="0"/>
            </a:endParaRPr>
          </a:p>
          <a:p>
            <a:pPr marL="0" indent="0" algn="ctr">
              <a:spcBef>
                <a:spcPts val="600"/>
              </a:spcBef>
              <a:buNone/>
            </a:pPr>
            <a:r>
              <a:rPr lang="en-US" sz="1800" i="1">
                <a:latin typeface="Arial" panose="020B0604020202020204" pitchFamily="34" charset="0"/>
                <a:cs typeface="Arial" panose="020B0604020202020204" pitchFamily="34" charset="0"/>
              </a:rPr>
              <a:t>(828) 250-3109</a:t>
            </a:r>
          </a:p>
          <a:p>
            <a:pPr marL="0" indent="0" algn="ctr">
              <a:spcBef>
                <a:spcPts val="600"/>
              </a:spcBef>
              <a:buNone/>
            </a:pPr>
            <a:r>
              <a:rPr lang="en-US" sz="1800" i="1">
                <a:latin typeface="Arial" panose="020B0604020202020204" pitchFamily="34" charset="0"/>
                <a:cs typeface="Arial" panose="020B0604020202020204" pitchFamily="34" charset="0"/>
                <a:hlinkClick r:id="rId2"/>
              </a:rPr>
              <a:t>dylan.clark</a:t>
            </a:r>
            <a:r>
              <a:rPr lang="en-US" sz="1800" i="1" u="sng">
                <a:latin typeface="Arial" panose="020B0604020202020204" pitchFamily="34" charset="0"/>
                <a:cs typeface="Arial" panose="020B0604020202020204" pitchFamily="34" charset="0"/>
                <a:hlinkClick r:id="rId2"/>
              </a:rPr>
              <a:t>@dncr.nc.gov</a:t>
            </a:r>
            <a:r>
              <a:rPr lang="en-US" sz="1800" i="1" u="sng">
                <a:latin typeface="Arial" panose="020B0604020202020204" pitchFamily="34" charset="0"/>
                <a:cs typeface="Arial" panose="020B0604020202020204" pitchFamily="34" charset="0"/>
              </a:rPr>
              <a:t> </a:t>
            </a:r>
          </a:p>
          <a:p>
            <a:pPr marL="0" indent="0" algn="ctr">
              <a:spcBef>
                <a:spcPts val="600"/>
              </a:spcBef>
              <a:buNone/>
            </a:pPr>
            <a:r>
              <a:rPr lang="en-US" sz="1800" i="1" u="sng">
                <a:latin typeface="+mn-lt"/>
                <a:cs typeface="Arial" panose="020B0604020202020204" pitchFamily="34" charset="0"/>
                <a:hlinkClick r:id="rId3"/>
              </a:rPr>
              <a:t>Rach.denton@dncr.nc.gov</a:t>
            </a:r>
            <a:r>
              <a:rPr lang="en-US" sz="1800" i="1" u="sng">
                <a:latin typeface="+mn-lt"/>
                <a:cs typeface="Arial" panose="020B0604020202020204" pitchFamily="34" charset="0"/>
              </a:rPr>
              <a:t> </a:t>
            </a:r>
            <a:endParaRPr lang="en-US" sz="1800">
              <a:latin typeface="+mn-lt"/>
              <a:cs typeface="Arial" panose="020B0604020202020204" pitchFamily="34" charset="0"/>
            </a:endParaRPr>
          </a:p>
          <a:p>
            <a:pPr marL="0" indent="0" algn="ctr">
              <a:spcBef>
                <a:spcPts val="600"/>
              </a:spcBef>
              <a:buNone/>
            </a:pPr>
            <a:r>
              <a:rPr lang="en-US" sz="1800">
                <a:latin typeface="Arial" panose="020B0604020202020204" pitchFamily="34" charset="0"/>
                <a:cs typeface="Arial" panose="020B0604020202020204" pitchFamily="34" charset="0"/>
              </a:rPr>
              <a:t>www.ncdcr.gov/about/history/western-office</a:t>
            </a:r>
            <a:endParaRPr lang="en-US" sz="200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09527855-D9F5-45E8-A459-D125C39E7562}"/>
              </a:ext>
            </a:extLst>
          </p:cNvPr>
          <p:cNvSpPr txBox="1">
            <a:spLocks/>
          </p:cNvSpPr>
          <p:nvPr/>
        </p:nvSpPr>
        <p:spPr>
          <a:xfrm>
            <a:off x="7726859" y="1552561"/>
            <a:ext cx="451136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panose="02000604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anose="02000604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anose="0200060404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a:latin typeface="Arial" panose="020B0604020202020204" pitchFamily="34" charset="0"/>
                <a:cs typeface="Arial" panose="020B0604020202020204" pitchFamily="34" charset="0"/>
              </a:rPr>
              <a:t>Underwater Archaeology Branch</a:t>
            </a:r>
          </a:p>
          <a:p>
            <a:pPr marL="0" indent="0" algn="ctr">
              <a:buNone/>
            </a:pPr>
            <a:r>
              <a:rPr lang="en-US" sz="1800">
                <a:latin typeface="Arial" panose="020B0604020202020204" pitchFamily="34" charset="0"/>
                <a:cs typeface="Arial" panose="020B0604020202020204" pitchFamily="34" charset="0"/>
              </a:rPr>
              <a:t>1528 Ft. Fisher Boulevard </a:t>
            </a:r>
          </a:p>
          <a:p>
            <a:pPr marL="0" indent="0" algn="ctr">
              <a:spcBef>
                <a:spcPts val="0"/>
              </a:spcBef>
              <a:buNone/>
            </a:pPr>
            <a:r>
              <a:rPr lang="en-US" sz="1800">
                <a:latin typeface="Arial" panose="020B0604020202020204" pitchFamily="34" charset="0"/>
                <a:cs typeface="Arial" panose="020B0604020202020204" pitchFamily="34" charset="0"/>
              </a:rPr>
              <a:t>South Kure Beach, NC 28449</a:t>
            </a:r>
          </a:p>
          <a:p>
            <a:pPr marL="0" indent="0" algn="ctr">
              <a:spcBef>
                <a:spcPts val="600"/>
              </a:spcBef>
              <a:buNone/>
            </a:pPr>
            <a:r>
              <a:rPr lang="en-US" sz="1800" i="1">
                <a:latin typeface="Arial" panose="020B0604020202020204" pitchFamily="34" charset="0"/>
                <a:cs typeface="Arial" panose="020B0604020202020204" pitchFamily="34" charset="0"/>
              </a:rPr>
              <a:t>910.251.7320</a:t>
            </a:r>
          </a:p>
          <a:p>
            <a:pPr marL="0" indent="0" algn="ctr">
              <a:spcBef>
                <a:spcPts val="600"/>
              </a:spcBef>
              <a:buNone/>
            </a:pPr>
            <a:r>
              <a:rPr lang="en-US" sz="1800" i="1" u="sng">
                <a:latin typeface="Arial" panose="020B0604020202020204" pitchFamily="34" charset="0"/>
                <a:cs typeface="Arial" panose="020B0604020202020204" pitchFamily="34" charset="0"/>
              </a:rPr>
              <a:t>uab@dncr.nc.gov</a:t>
            </a:r>
          </a:p>
          <a:p>
            <a:pPr marL="0" indent="0" algn="ctr">
              <a:spcBef>
                <a:spcPts val="600"/>
              </a:spcBef>
              <a:buNone/>
            </a:pPr>
            <a:r>
              <a:rPr lang="en-US" sz="1800">
                <a:latin typeface="Arial" panose="020B0604020202020204" pitchFamily="34" charset="0"/>
                <a:cs typeface="Arial" panose="020B0604020202020204" pitchFamily="34" charset="0"/>
              </a:rPr>
              <a:t>archaeology.ncdcr.gov/underwater-archaeology-branch</a:t>
            </a:r>
          </a:p>
        </p:txBody>
      </p:sp>
      <p:sp>
        <p:nvSpPr>
          <p:cNvPr id="6" name="Content Placeholder 2">
            <a:extLst>
              <a:ext uri="{FF2B5EF4-FFF2-40B4-BE49-F238E27FC236}">
                <a16:creationId xmlns:a16="http://schemas.microsoft.com/office/drawing/2014/main" id="{1FF339BC-4F2D-417C-8A23-13DEBE36D393}"/>
              </a:ext>
            </a:extLst>
          </p:cNvPr>
          <p:cNvSpPr txBox="1">
            <a:spLocks/>
          </p:cNvSpPr>
          <p:nvPr/>
        </p:nvSpPr>
        <p:spPr>
          <a:xfrm>
            <a:off x="1955260" y="3970684"/>
            <a:ext cx="3367213" cy="4411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panose="02000604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anose="02000604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anose="0200060404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a:latin typeface="Arial" panose="020B0604020202020204" pitchFamily="34" charset="0"/>
                <a:cs typeface="Arial" panose="020B0604020202020204" pitchFamily="34" charset="0"/>
              </a:rPr>
              <a:t>Research Center</a:t>
            </a:r>
          </a:p>
          <a:p>
            <a:pPr marL="0" indent="0" algn="ctr">
              <a:buFont typeface="Arial" panose="020B0604020202020204" pitchFamily="34" charset="0"/>
              <a:buNone/>
            </a:pPr>
            <a:r>
              <a:rPr lang="en-US" sz="1800">
                <a:latin typeface="Arial" panose="020B0604020202020204" pitchFamily="34" charset="0"/>
                <a:cs typeface="Arial" panose="020B0604020202020204" pitchFamily="34" charset="0"/>
              </a:rPr>
              <a:t>215 W. Lane Street</a:t>
            </a:r>
          </a:p>
          <a:p>
            <a:pPr marL="0" indent="0" algn="ctr">
              <a:spcBef>
                <a:spcPts val="0"/>
              </a:spcBef>
              <a:buFont typeface="Arial" panose="020B0604020202020204" pitchFamily="34" charset="0"/>
              <a:buNone/>
            </a:pPr>
            <a:r>
              <a:rPr lang="en-US" sz="1800">
                <a:latin typeface="Arial" panose="020B0604020202020204" pitchFamily="34" charset="0"/>
                <a:cs typeface="Arial" panose="020B0604020202020204" pitchFamily="34" charset="0"/>
              </a:rPr>
              <a:t>Raleigh, N.C. 27601</a:t>
            </a:r>
          </a:p>
          <a:p>
            <a:pPr marL="0" indent="0" algn="ctr">
              <a:spcBef>
                <a:spcPts val="600"/>
              </a:spcBef>
              <a:buFont typeface="Arial" panose="020B0604020202020204" pitchFamily="34" charset="0"/>
              <a:buNone/>
            </a:pPr>
            <a:r>
              <a:rPr lang="en-US" sz="1800">
                <a:latin typeface="Arial" panose="020B0604020202020204" pitchFamily="34" charset="0"/>
                <a:cs typeface="Arial" panose="020B0604020202020204" pitchFamily="34" charset="0"/>
              </a:rPr>
              <a:t>(919) 715-5599</a:t>
            </a:r>
          </a:p>
          <a:p>
            <a:pPr marL="0" indent="0" algn="ctr">
              <a:spcBef>
                <a:spcPts val="600"/>
              </a:spcBef>
              <a:buFont typeface="Arial" panose="020B0604020202020204" pitchFamily="34" charset="0"/>
              <a:buNone/>
            </a:pPr>
            <a:r>
              <a:rPr lang="en-US" sz="1800" u="sng">
                <a:latin typeface="Arial" panose="020B0604020202020204" pitchFamily="34" charset="0"/>
                <a:cs typeface="Arial" panose="020B0604020202020204" pitchFamily="34" charset="0"/>
              </a:rPr>
              <a:t>emily.mcdowell@dncr.nc.gov</a:t>
            </a:r>
          </a:p>
          <a:p>
            <a:pPr marL="0" indent="0" algn="ctr">
              <a:spcBef>
                <a:spcPts val="600"/>
              </a:spcBef>
              <a:buNone/>
            </a:pPr>
            <a:r>
              <a:rPr lang="en-US" sz="1800">
                <a:latin typeface="Arial" panose="020B0604020202020204" pitchFamily="34" charset="0"/>
                <a:cs typeface="Arial" panose="020B0604020202020204" pitchFamily="34" charset="0"/>
              </a:rPr>
              <a:t>archaeology.ncdcr.gov/programs/curation</a:t>
            </a:r>
          </a:p>
        </p:txBody>
      </p:sp>
      <p:sp>
        <p:nvSpPr>
          <p:cNvPr id="7" name="Content Placeholder 2">
            <a:extLst>
              <a:ext uri="{FF2B5EF4-FFF2-40B4-BE49-F238E27FC236}">
                <a16:creationId xmlns:a16="http://schemas.microsoft.com/office/drawing/2014/main" id="{9F448FE4-7D4A-43B8-B5F9-6F8BF0DB4D49}"/>
              </a:ext>
            </a:extLst>
          </p:cNvPr>
          <p:cNvSpPr txBox="1">
            <a:spLocks/>
          </p:cNvSpPr>
          <p:nvPr/>
        </p:nvSpPr>
        <p:spPr>
          <a:xfrm>
            <a:off x="6114525" y="3954780"/>
            <a:ext cx="3113015" cy="44117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Book" panose="02000604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anose="02000604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anose="0200060404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anose="02000604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a:latin typeface="Arial" panose="020B0604020202020204" pitchFamily="34" charset="0"/>
                <a:cs typeface="Arial" panose="020B0604020202020204" pitchFamily="34" charset="0"/>
              </a:rPr>
              <a:t>QAR Lab</a:t>
            </a:r>
          </a:p>
          <a:p>
            <a:pPr marL="0" indent="0" algn="ctr">
              <a:buNone/>
            </a:pPr>
            <a:r>
              <a:rPr lang="en-US" sz="1800" i="1">
                <a:latin typeface="Arial" panose="020B0604020202020204" pitchFamily="34" charset="0"/>
                <a:cs typeface="Arial" panose="020B0604020202020204" pitchFamily="34" charset="0"/>
              </a:rPr>
              <a:t>West Research Campus </a:t>
            </a:r>
          </a:p>
          <a:p>
            <a:pPr marL="0" indent="0" algn="ctr">
              <a:spcBef>
                <a:spcPts val="0"/>
              </a:spcBef>
              <a:buNone/>
            </a:pPr>
            <a:r>
              <a:rPr lang="en-US" sz="1800" i="1">
                <a:latin typeface="Arial" panose="020B0604020202020204" pitchFamily="34" charset="0"/>
                <a:cs typeface="Arial" panose="020B0604020202020204" pitchFamily="34" charset="0"/>
              </a:rPr>
              <a:t>East Carolina University </a:t>
            </a:r>
          </a:p>
          <a:p>
            <a:pPr marL="0" indent="0" algn="ctr">
              <a:spcBef>
                <a:spcPts val="0"/>
              </a:spcBef>
              <a:buNone/>
            </a:pPr>
            <a:r>
              <a:rPr lang="en-US" sz="1800" i="1">
                <a:latin typeface="Arial" panose="020B0604020202020204" pitchFamily="34" charset="0"/>
                <a:cs typeface="Arial" panose="020B0604020202020204" pitchFamily="34" charset="0"/>
              </a:rPr>
              <a:t>1157 VOA Site C Road</a:t>
            </a:r>
          </a:p>
          <a:p>
            <a:pPr marL="0" indent="0" algn="ctr">
              <a:spcBef>
                <a:spcPts val="0"/>
              </a:spcBef>
              <a:buNone/>
            </a:pPr>
            <a:r>
              <a:rPr lang="en-US" sz="1800" i="1">
                <a:latin typeface="Arial" panose="020B0604020202020204" pitchFamily="34" charset="0"/>
                <a:cs typeface="Arial" panose="020B0604020202020204" pitchFamily="34" charset="0"/>
              </a:rPr>
              <a:t>Greenville, NC 27834</a:t>
            </a:r>
          </a:p>
          <a:p>
            <a:pPr marL="0" indent="0" algn="ctr">
              <a:spcBef>
                <a:spcPts val="600"/>
              </a:spcBef>
              <a:buNone/>
            </a:pPr>
            <a:r>
              <a:rPr lang="en-US" sz="1800" i="1">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(252) 744-6721</a:t>
            </a:r>
          </a:p>
          <a:p>
            <a:pPr marL="0" indent="0" algn="ctr">
              <a:spcBef>
                <a:spcPts val="600"/>
              </a:spcBef>
              <a:buFont typeface="Arial" panose="020B0604020202020204" pitchFamily="34" charset="0"/>
              <a:buNone/>
            </a:pPr>
            <a:r>
              <a:rPr lang="en-US" sz="1800" i="1" u="sng">
                <a:latin typeface="Arial" panose="020B0604020202020204" pitchFamily="34" charset="0"/>
                <a:cs typeface="Arial" panose="020B0604020202020204" pitchFamily="34" charset="0"/>
              </a:rPr>
              <a:t>qar@dncr.nc.gov</a:t>
            </a:r>
            <a:endParaRPr lang="en-US" sz="1800">
              <a:latin typeface="Arial" panose="020B0604020202020204" pitchFamily="34" charset="0"/>
              <a:cs typeface="Arial" panose="020B0604020202020204" pitchFamily="34" charset="0"/>
            </a:endParaRPr>
          </a:p>
          <a:p>
            <a:pPr marL="0" indent="0" algn="ctr">
              <a:spcBef>
                <a:spcPts val="600"/>
              </a:spcBef>
              <a:buNone/>
            </a:pPr>
            <a:r>
              <a:rPr lang="en-US" sz="1800">
                <a:latin typeface="Arial" panose="020B0604020202020204" pitchFamily="34" charset="0"/>
                <a:cs typeface="Arial" panose="020B0604020202020204" pitchFamily="34" charset="0"/>
              </a:rPr>
              <a:t>www.qaronline.org</a:t>
            </a:r>
          </a:p>
        </p:txBody>
      </p:sp>
      <p:pic>
        <p:nvPicPr>
          <p:cNvPr id="8" name="Picture 7">
            <a:extLst>
              <a:ext uri="{FF2B5EF4-FFF2-40B4-BE49-F238E27FC236}">
                <a16:creationId xmlns:a16="http://schemas.microsoft.com/office/drawing/2014/main" id="{2125CE73-4E3A-4785-BE6A-92AB1A27FF37}"/>
              </a:ext>
            </a:extLst>
          </p:cNvPr>
          <p:cNvPicPr>
            <a:picLocks noChangeAspect="1"/>
          </p:cNvPicPr>
          <p:nvPr/>
        </p:nvPicPr>
        <p:blipFill>
          <a:blip r:embed="rId4"/>
          <a:stretch>
            <a:fillRect/>
          </a:stretch>
        </p:blipFill>
        <p:spPr>
          <a:xfrm>
            <a:off x="3394303" y="170556"/>
            <a:ext cx="6915150" cy="1333500"/>
          </a:xfrm>
          <a:prstGeom prst="rect">
            <a:avLst/>
          </a:prstGeom>
        </p:spPr>
      </p:pic>
      <p:sp>
        <p:nvSpPr>
          <p:cNvPr id="9" name="Rectangle 8">
            <a:extLst>
              <a:ext uri="{FF2B5EF4-FFF2-40B4-BE49-F238E27FC236}">
                <a16:creationId xmlns:a16="http://schemas.microsoft.com/office/drawing/2014/main" id="{EC5B5150-E235-4B35-A871-0E0261CB3792}"/>
              </a:ext>
            </a:extLst>
          </p:cNvPr>
          <p:cNvSpPr/>
          <p:nvPr/>
        </p:nvSpPr>
        <p:spPr>
          <a:xfrm>
            <a:off x="5006779" y="674042"/>
            <a:ext cx="6096000" cy="984885"/>
          </a:xfrm>
          <a:prstGeom prst="rect">
            <a:avLst/>
          </a:prstGeom>
        </p:spPr>
        <p:txBody>
          <a:bodyPr>
            <a:spAutoFit/>
          </a:bodyPr>
          <a:lstStyle/>
          <a:p>
            <a:pPr fontAlgn="t"/>
            <a:r>
              <a:rPr lang="en-US" sz="2000">
                <a:solidFill>
                  <a:schemeClr val="bg1">
                    <a:lumMod val="95000"/>
                  </a:schemeClr>
                </a:solidFill>
                <a:latin typeface="Arial" panose="020B0604020202020204" pitchFamily="34" charset="0"/>
                <a:hlinkClick r:id="rId5">
                  <a:extLst>
                    <a:ext uri="{A12FA001-AC4F-418D-AE19-62706E023703}">
                      <ahyp:hlinkClr xmlns:ahyp="http://schemas.microsoft.com/office/drawing/2018/hyperlinkcolor" val="tx"/>
                    </a:ext>
                  </a:extLst>
                </a:hlinkClick>
              </a:rPr>
              <a:t>https://</a:t>
            </a:r>
            <a:r>
              <a:rPr lang="en-US" sz="2000">
                <a:solidFill>
                  <a:schemeClr val="bg1">
                    <a:lumMod val="9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facebook</a:t>
            </a:r>
            <a:r>
              <a:rPr lang="en-US" sz="2000">
                <a:solidFill>
                  <a:schemeClr val="bg1">
                    <a:lumMod val="95000"/>
                  </a:schemeClr>
                </a:solidFill>
                <a:latin typeface="Arial" panose="020B0604020202020204" pitchFamily="34" charset="0"/>
                <a:hlinkClick r:id="rId5">
                  <a:extLst>
                    <a:ext uri="{A12FA001-AC4F-418D-AE19-62706E023703}">
                      <ahyp:hlinkClr xmlns:ahyp="http://schemas.microsoft.com/office/drawing/2018/hyperlinkcolor" val="tx"/>
                    </a:ext>
                  </a:extLst>
                </a:hlinkClick>
              </a:rPr>
              <a:t>.com/ncarchaeology</a:t>
            </a:r>
            <a:endParaRPr lang="en-US" sz="2000">
              <a:solidFill>
                <a:schemeClr val="bg1">
                  <a:lumMod val="95000"/>
                </a:schemeClr>
              </a:solidFill>
              <a:latin typeface="Arial" panose="020B0604020202020204" pitchFamily="34" charset="0"/>
            </a:endParaRPr>
          </a:p>
          <a:p>
            <a:pPr fontAlgn="t"/>
            <a:r>
              <a:rPr lang="en-US" sz="2000">
                <a:solidFill>
                  <a:schemeClr val="bg1">
                    <a:lumMod val="95000"/>
                  </a:schemeClr>
                </a:solidFill>
                <a:latin typeface="Arial" panose="020B0604020202020204" pitchFamily="34" charset="0"/>
                <a:hlinkClick r:id="rId6">
                  <a:extLst>
                    <a:ext uri="{A12FA001-AC4F-418D-AE19-62706E023703}">
                      <ahyp:hlinkClr xmlns:ahyp="http://schemas.microsoft.com/office/drawing/2018/hyperlinkcolor" val="tx"/>
                    </a:ext>
                  </a:extLst>
                </a:hlinkClick>
              </a:rPr>
              <a:t>https://instagram.com/ncarchaeology/</a:t>
            </a:r>
            <a:endParaRPr lang="en-US" sz="2000">
              <a:solidFill>
                <a:schemeClr val="bg1">
                  <a:lumMod val="95000"/>
                </a:schemeClr>
              </a:solidFill>
              <a:latin typeface="Arial" panose="020B0604020202020204" pitchFamily="34" charset="0"/>
            </a:endParaRPr>
          </a:p>
          <a:p>
            <a:pPr fontAlgn="t"/>
            <a:endParaRPr lang="en-US">
              <a:solidFill>
                <a:schemeClr val="bg1">
                  <a:lumMod val="95000"/>
                </a:schemeClr>
              </a:solidFill>
              <a:latin typeface="Arial" panose="020B0604020202020204" pitchFamily="34" charset="0"/>
            </a:endParaRPr>
          </a:p>
        </p:txBody>
      </p:sp>
    </p:spTree>
    <p:extLst>
      <p:ext uri="{BB962C8B-B14F-4D97-AF65-F5344CB8AC3E}">
        <p14:creationId xmlns:p14="http://schemas.microsoft.com/office/powerpoint/2010/main" val="77813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CF69A-9229-44C8-9F63-78AA76B47F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76" t="23201" r="2802" b="24556"/>
          <a:stretch/>
        </p:blipFill>
        <p:spPr>
          <a:xfrm>
            <a:off x="252918" y="891706"/>
            <a:ext cx="11751185" cy="4723904"/>
          </a:xfrm>
          <a:prstGeom prst="rect">
            <a:avLst/>
          </a:prstGeom>
        </p:spPr>
      </p:pic>
      <p:grpSp>
        <p:nvGrpSpPr>
          <p:cNvPr id="4" name="Group 3">
            <a:extLst>
              <a:ext uri="{FF2B5EF4-FFF2-40B4-BE49-F238E27FC236}">
                <a16:creationId xmlns:a16="http://schemas.microsoft.com/office/drawing/2014/main" id="{DFA1AB44-7AF6-4ECA-BD5B-7E0F30C2277E}"/>
              </a:ext>
            </a:extLst>
          </p:cNvPr>
          <p:cNvGrpSpPr/>
          <p:nvPr/>
        </p:nvGrpSpPr>
        <p:grpSpPr>
          <a:xfrm>
            <a:off x="5082339" y="875864"/>
            <a:ext cx="2990606" cy="1882515"/>
            <a:chOff x="4791800" y="1235045"/>
            <a:chExt cx="2990606" cy="1882515"/>
          </a:xfrm>
        </p:grpSpPr>
        <p:cxnSp>
          <p:nvCxnSpPr>
            <p:cNvPr id="5" name="Straight Connector 4">
              <a:extLst>
                <a:ext uri="{FF2B5EF4-FFF2-40B4-BE49-F238E27FC236}">
                  <a16:creationId xmlns:a16="http://schemas.microsoft.com/office/drawing/2014/main" id="{15CD98FE-2FEB-4B9E-B94F-21FBC27666F2}"/>
                </a:ext>
              </a:extLst>
            </p:cNvPr>
            <p:cNvCxnSpPr>
              <a:cxnSpLocks/>
            </p:cNvCxnSpPr>
            <p:nvPr/>
          </p:nvCxnSpPr>
          <p:spPr>
            <a:xfrm flipV="1">
              <a:off x="7448108" y="2453387"/>
              <a:ext cx="334298" cy="46299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2" descr="https://files.nc.gov/dncr-arch/018.jpg">
              <a:extLst>
                <a:ext uri="{FF2B5EF4-FFF2-40B4-BE49-F238E27FC236}">
                  <a16:creationId xmlns:a16="http://schemas.microsoft.com/office/drawing/2014/main" id="{7968CE9D-7B62-4B94-8935-DFFDB8C96A7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91800" y="1235045"/>
              <a:ext cx="2536692" cy="127933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8FAF0B4-BFB5-4148-9931-9045558059A3}"/>
                </a:ext>
              </a:extLst>
            </p:cNvPr>
            <p:cNvCxnSpPr>
              <a:cxnSpLocks/>
            </p:cNvCxnSpPr>
            <p:nvPr/>
          </p:nvCxnSpPr>
          <p:spPr>
            <a:xfrm flipH="1" flipV="1">
              <a:off x="6975586" y="2451713"/>
              <a:ext cx="352907" cy="46801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Star: 5 Points 8">
              <a:extLst>
                <a:ext uri="{FF2B5EF4-FFF2-40B4-BE49-F238E27FC236}">
                  <a16:creationId xmlns:a16="http://schemas.microsoft.com/office/drawing/2014/main" id="{A7EAC5D8-7033-463F-B6C0-4744C5BA8D56}"/>
                </a:ext>
              </a:extLst>
            </p:cNvPr>
            <p:cNvSpPr/>
            <p:nvPr/>
          </p:nvSpPr>
          <p:spPr>
            <a:xfrm>
              <a:off x="7214193" y="2793268"/>
              <a:ext cx="340242" cy="324292"/>
            </a:xfrm>
            <a:prstGeom prst="star5">
              <a:avLst/>
            </a:prstGeom>
            <a:solidFill>
              <a:srgbClr val="AAB73E"/>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10" name="Group 9">
            <a:extLst>
              <a:ext uri="{FF2B5EF4-FFF2-40B4-BE49-F238E27FC236}">
                <a16:creationId xmlns:a16="http://schemas.microsoft.com/office/drawing/2014/main" id="{825945CA-FE9B-465F-A325-AB7844705A5F}"/>
              </a:ext>
            </a:extLst>
          </p:cNvPr>
          <p:cNvGrpSpPr/>
          <p:nvPr/>
        </p:nvGrpSpPr>
        <p:grpSpPr>
          <a:xfrm>
            <a:off x="8852729" y="2655975"/>
            <a:ext cx="3086353" cy="1927960"/>
            <a:chOff x="8429459" y="3259346"/>
            <a:chExt cx="3086353" cy="1927960"/>
          </a:xfrm>
        </p:grpSpPr>
        <p:sp>
          <p:nvSpPr>
            <p:cNvPr id="11" name="Oval 10">
              <a:extLst>
                <a:ext uri="{FF2B5EF4-FFF2-40B4-BE49-F238E27FC236}">
                  <a16:creationId xmlns:a16="http://schemas.microsoft.com/office/drawing/2014/main" id="{B083008C-C199-460F-AA7E-B8148571EA6A}"/>
                </a:ext>
              </a:extLst>
            </p:cNvPr>
            <p:cNvSpPr/>
            <p:nvPr/>
          </p:nvSpPr>
          <p:spPr>
            <a:xfrm>
              <a:off x="8429459" y="3259346"/>
              <a:ext cx="202018" cy="184666"/>
            </a:xfrm>
            <a:prstGeom prst="ellipse">
              <a:avLst/>
            </a:prstGeom>
            <a:solidFill>
              <a:srgbClr val="AAB73E"/>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12" name="Straight Connector 11">
              <a:extLst>
                <a:ext uri="{FF2B5EF4-FFF2-40B4-BE49-F238E27FC236}">
                  <a16:creationId xmlns:a16="http://schemas.microsoft.com/office/drawing/2014/main" id="{3F434A23-3EDF-4EF7-9462-D83AD7537340}"/>
                </a:ext>
              </a:extLst>
            </p:cNvPr>
            <p:cNvCxnSpPr>
              <a:cxnSpLocks/>
              <a:stCxn id="11" idx="5"/>
            </p:cNvCxnSpPr>
            <p:nvPr/>
          </p:nvCxnSpPr>
          <p:spPr>
            <a:xfrm>
              <a:off x="8601892" y="3416968"/>
              <a:ext cx="507989" cy="30424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A3D7E37-F4A5-4F35-A935-539B718C5EA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69080" y="3682541"/>
              <a:ext cx="2446732" cy="1504765"/>
            </a:xfrm>
            <a:prstGeom prst="rect">
              <a:avLst/>
            </a:prstGeom>
          </p:spPr>
        </p:pic>
      </p:grpSp>
      <p:sp>
        <p:nvSpPr>
          <p:cNvPr id="16" name="Oval 15">
            <a:extLst>
              <a:ext uri="{FF2B5EF4-FFF2-40B4-BE49-F238E27FC236}">
                <a16:creationId xmlns:a16="http://schemas.microsoft.com/office/drawing/2014/main" id="{EA49A9B7-A044-49D2-AF94-6F7FD5CBFAF3}"/>
              </a:ext>
            </a:extLst>
          </p:cNvPr>
          <p:cNvSpPr/>
          <p:nvPr/>
        </p:nvSpPr>
        <p:spPr>
          <a:xfrm>
            <a:off x="8445306" y="5296692"/>
            <a:ext cx="202018" cy="184666"/>
          </a:xfrm>
          <a:prstGeom prst="ellipse">
            <a:avLst/>
          </a:prstGeom>
          <a:solidFill>
            <a:srgbClr val="AAB73E"/>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FA215F0-B54F-4558-9A93-1B2CBD23F305}"/>
              </a:ext>
            </a:extLst>
          </p:cNvPr>
          <p:cNvSpPr txBox="1"/>
          <p:nvPr/>
        </p:nvSpPr>
        <p:spPr>
          <a:xfrm>
            <a:off x="7327084" y="4692066"/>
            <a:ext cx="1372005" cy="553998"/>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Kure Beach</a:t>
            </a:r>
          </a:p>
          <a:p>
            <a:pPr algn="ctr"/>
            <a:r>
              <a:rPr lang="en-US" sz="1400">
                <a:solidFill>
                  <a:schemeClr val="bg1"/>
                </a:solidFill>
                <a:latin typeface="Arial" panose="020B0604020202020204" pitchFamily="34" charset="0"/>
                <a:cs typeface="Arial" panose="020B0604020202020204" pitchFamily="34" charset="0"/>
              </a:rPr>
              <a:t>UAB Office</a:t>
            </a:r>
          </a:p>
        </p:txBody>
      </p:sp>
      <p:cxnSp>
        <p:nvCxnSpPr>
          <p:cNvPr id="20" name="Straight Connector 19">
            <a:extLst>
              <a:ext uri="{FF2B5EF4-FFF2-40B4-BE49-F238E27FC236}">
                <a16:creationId xmlns:a16="http://schemas.microsoft.com/office/drawing/2014/main" id="{CE69EFE9-53DE-4F82-B7A5-EC551A55C8A9}"/>
              </a:ext>
            </a:extLst>
          </p:cNvPr>
          <p:cNvCxnSpPr>
            <a:cxnSpLocks/>
          </p:cNvCxnSpPr>
          <p:nvPr/>
        </p:nvCxnSpPr>
        <p:spPr>
          <a:xfrm>
            <a:off x="6757126" y="5396814"/>
            <a:ext cx="168463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299FE4D-2C1D-4733-80C3-4AD9DCA5A41E}"/>
              </a:ext>
            </a:extLst>
          </p:cNvPr>
          <p:cNvSpPr/>
          <p:nvPr/>
        </p:nvSpPr>
        <p:spPr>
          <a:xfrm>
            <a:off x="2699016" y="2718609"/>
            <a:ext cx="202018" cy="184666"/>
          </a:xfrm>
          <a:prstGeom prst="ellipse">
            <a:avLst/>
          </a:prstGeom>
          <a:solidFill>
            <a:srgbClr val="AAB73E"/>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8A39"/>
              </a:solidFill>
              <a:latin typeface="Arial" panose="020B0604020202020204" pitchFamily="34" charset="0"/>
            </a:endParaRPr>
          </a:p>
        </p:txBody>
      </p:sp>
      <p:cxnSp>
        <p:nvCxnSpPr>
          <p:cNvPr id="23" name="Straight Connector 22">
            <a:extLst>
              <a:ext uri="{FF2B5EF4-FFF2-40B4-BE49-F238E27FC236}">
                <a16:creationId xmlns:a16="http://schemas.microsoft.com/office/drawing/2014/main" id="{861F5927-1A8A-43E0-AD7F-E0ADD46369FC}"/>
              </a:ext>
            </a:extLst>
          </p:cNvPr>
          <p:cNvCxnSpPr>
            <a:cxnSpLocks/>
            <a:stCxn id="22" idx="1"/>
          </p:cNvCxnSpPr>
          <p:nvPr/>
        </p:nvCxnSpPr>
        <p:spPr>
          <a:xfrm flipH="1" flipV="1">
            <a:off x="2358775" y="2220569"/>
            <a:ext cx="369826" cy="5250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9B83C38-4CE6-4D17-AF9E-ACA4A308A933}"/>
              </a:ext>
            </a:extLst>
          </p:cNvPr>
          <p:cNvSpPr txBox="1"/>
          <p:nvPr/>
        </p:nvSpPr>
        <p:spPr>
          <a:xfrm>
            <a:off x="2407232" y="2621763"/>
            <a:ext cx="1998214" cy="553998"/>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Asheville</a:t>
            </a:r>
          </a:p>
          <a:p>
            <a:pPr algn="ctr"/>
            <a:r>
              <a:rPr lang="en-US" sz="1400">
                <a:solidFill>
                  <a:schemeClr val="bg1"/>
                </a:solidFill>
                <a:latin typeface="Arial" panose="020B0604020202020204" pitchFamily="34" charset="0"/>
                <a:cs typeface="Arial" panose="020B0604020202020204" pitchFamily="34" charset="0"/>
              </a:rPr>
              <a:t>Western Office</a:t>
            </a:r>
          </a:p>
        </p:txBody>
      </p:sp>
      <p:sp>
        <p:nvSpPr>
          <p:cNvPr id="26" name="Rectangle 25">
            <a:extLst>
              <a:ext uri="{FF2B5EF4-FFF2-40B4-BE49-F238E27FC236}">
                <a16:creationId xmlns:a16="http://schemas.microsoft.com/office/drawing/2014/main" id="{20DBA0A8-5BF3-4096-8C09-FD47F8065F5E}"/>
              </a:ext>
            </a:extLst>
          </p:cNvPr>
          <p:cNvSpPr/>
          <p:nvPr/>
        </p:nvSpPr>
        <p:spPr>
          <a:xfrm>
            <a:off x="0" y="23040"/>
            <a:ext cx="12200388" cy="584775"/>
          </a:xfrm>
          <a:prstGeom prst="rect">
            <a:avLst/>
          </a:prstGeom>
        </p:spPr>
        <p:txBody>
          <a:bodyPr wrap="square">
            <a:spAutoFit/>
          </a:bodyPr>
          <a:lstStyle/>
          <a:p>
            <a:pPr algn="ctr"/>
            <a:r>
              <a:rPr lang="en-US" sz="3200" b="1">
                <a:solidFill>
                  <a:srgbClr val="B64626"/>
                </a:solidFill>
                <a:latin typeface="Georgia" panose="02040502050405020303" pitchFamily="18" charset="0"/>
                <a:cs typeface="Arial" panose="020B0604020202020204" pitchFamily="34" charset="0"/>
              </a:rPr>
              <a:t>Where We Are located</a:t>
            </a:r>
          </a:p>
        </p:txBody>
      </p:sp>
      <p:sp>
        <p:nvSpPr>
          <p:cNvPr id="27" name="TextBox 26">
            <a:extLst>
              <a:ext uri="{FF2B5EF4-FFF2-40B4-BE49-F238E27FC236}">
                <a16:creationId xmlns:a16="http://schemas.microsoft.com/office/drawing/2014/main" id="{56417DBF-EA93-4351-8AA8-A985EC04B86D}"/>
              </a:ext>
            </a:extLst>
          </p:cNvPr>
          <p:cNvSpPr txBox="1"/>
          <p:nvPr/>
        </p:nvSpPr>
        <p:spPr>
          <a:xfrm>
            <a:off x="6481296" y="2692336"/>
            <a:ext cx="2457649" cy="1015663"/>
          </a:xfrm>
          <a:prstGeom prst="rect">
            <a:avLst/>
          </a:prstGeom>
          <a:noFill/>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Raleigh </a:t>
            </a:r>
          </a:p>
          <a:p>
            <a:pPr algn="ctr"/>
            <a:r>
              <a:rPr lang="en-US" sz="1400">
                <a:solidFill>
                  <a:schemeClr val="bg1"/>
                </a:solidFill>
                <a:latin typeface="Arial" panose="020B0604020202020204" pitchFamily="34" charset="0"/>
                <a:cs typeface="Arial" panose="020B0604020202020204" pitchFamily="34" charset="0"/>
              </a:rPr>
              <a:t>Main Office</a:t>
            </a:r>
          </a:p>
          <a:p>
            <a:pPr algn="ctr"/>
            <a:r>
              <a:rPr lang="en-US" sz="1400">
                <a:solidFill>
                  <a:schemeClr val="bg1"/>
                </a:solidFill>
                <a:latin typeface="Arial" panose="020B0604020202020204" pitchFamily="34" charset="0"/>
                <a:cs typeface="Arial" panose="020B0604020202020204" pitchFamily="34" charset="0"/>
              </a:rPr>
              <a:t>OSA Research Center</a:t>
            </a:r>
          </a:p>
          <a:p>
            <a:endParaRPr lang="en-US" sz="160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FF95765-67C7-43F3-8E2A-7C41DC45FA01}"/>
              </a:ext>
            </a:extLst>
          </p:cNvPr>
          <p:cNvSpPr txBox="1"/>
          <p:nvPr/>
        </p:nvSpPr>
        <p:spPr>
          <a:xfrm>
            <a:off x="8547498" y="2190141"/>
            <a:ext cx="2055710" cy="553998"/>
          </a:xfrm>
          <a:prstGeom prst="rect">
            <a:avLst/>
          </a:prstGeom>
          <a:noFill/>
        </p:spPr>
        <p:txBody>
          <a:bodyPr wrap="square" lIns="91440" tIns="45720" rIns="91440" bIns="45720" rtlCol="0" anchor="t">
            <a:spAutoFit/>
          </a:bodyPr>
          <a:lstStyle/>
          <a:p>
            <a:pPr algn="ctr"/>
            <a:r>
              <a:rPr lang="en-US" sz="1600">
                <a:solidFill>
                  <a:schemeClr val="bg1"/>
                </a:solidFill>
                <a:latin typeface="Arial"/>
                <a:cs typeface="Arial"/>
              </a:rPr>
              <a:t>Greenville</a:t>
            </a:r>
          </a:p>
          <a:p>
            <a:pPr algn="ctr"/>
            <a:r>
              <a:rPr lang="en-US" sz="1400">
                <a:solidFill>
                  <a:schemeClr val="bg1"/>
                </a:solidFill>
                <a:latin typeface="Arial"/>
                <a:cs typeface="Arial"/>
              </a:rPr>
              <a:t>QAR Conservation Lab</a:t>
            </a:r>
          </a:p>
        </p:txBody>
      </p:sp>
      <p:pic>
        <p:nvPicPr>
          <p:cNvPr id="30" name="Picture 29">
            <a:extLst>
              <a:ext uri="{FF2B5EF4-FFF2-40B4-BE49-F238E27FC236}">
                <a16:creationId xmlns:a16="http://schemas.microsoft.com/office/drawing/2014/main" id="{4BCCEEED-A0DF-43F0-856F-2462F140186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65581" y="865176"/>
            <a:ext cx="1873931" cy="1235040"/>
          </a:xfrm>
          <a:prstGeom prst="rect">
            <a:avLst/>
          </a:prstGeom>
        </p:spPr>
      </p:pic>
      <p:pic>
        <p:nvPicPr>
          <p:cNvPr id="7" name="Picture 6">
            <a:extLst>
              <a:ext uri="{FF2B5EF4-FFF2-40B4-BE49-F238E27FC236}">
                <a16:creationId xmlns:a16="http://schemas.microsoft.com/office/drawing/2014/main" id="{D255CC41-6545-E49E-FB4E-143E19BE5DDF}"/>
              </a:ext>
            </a:extLst>
          </p:cNvPr>
          <p:cNvPicPr>
            <a:picLocks noChangeAspect="1"/>
          </p:cNvPicPr>
          <p:nvPr/>
        </p:nvPicPr>
        <p:blipFill>
          <a:blip r:embed="rId7"/>
          <a:stretch>
            <a:fillRect/>
          </a:stretch>
        </p:blipFill>
        <p:spPr>
          <a:xfrm>
            <a:off x="937549" y="595658"/>
            <a:ext cx="2316138" cy="1611646"/>
          </a:xfrm>
          <a:prstGeom prst="rect">
            <a:avLst/>
          </a:prstGeom>
        </p:spPr>
      </p:pic>
      <p:pic>
        <p:nvPicPr>
          <p:cNvPr id="14" name="Picture 13">
            <a:extLst>
              <a:ext uri="{FF2B5EF4-FFF2-40B4-BE49-F238E27FC236}">
                <a16:creationId xmlns:a16="http://schemas.microsoft.com/office/drawing/2014/main" id="{69E378B1-910F-AF05-6A96-F8F4FCEF1035}"/>
              </a:ext>
            </a:extLst>
          </p:cNvPr>
          <p:cNvPicPr>
            <a:picLocks noChangeAspect="1"/>
          </p:cNvPicPr>
          <p:nvPr/>
        </p:nvPicPr>
        <p:blipFill>
          <a:blip r:embed="rId8"/>
          <a:srcRect l="25185" t="29855" r="12724" b="40058"/>
          <a:stretch/>
        </p:blipFill>
        <p:spPr>
          <a:xfrm>
            <a:off x="2860978" y="4592888"/>
            <a:ext cx="3968590" cy="1447426"/>
          </a:xfrm>
          <a:prstGeom prst="rect">
            <a:avLst/>
          </a:prstGeom>
        </p:spPr>
      </p:pic>
    </p:spTree>
    <p:extLst>
      <p:ext uri="{BB962C8B-B14F-4D97-AF65-F5344CB8AC3E}">
        <p14:creationId xmlns:p14="http://schemas.microsoft.com/office/powerpoint/2010/main" val="362993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4FDD-F799-4D3A-845C-189E79002A8D}"/>
              </a:ext>
            </a:extLst>
          </p:cNvPr>
          <p:cNvSpPr>
            <a:spLocks noGrp="1"/>
          </p:cNvSpPr>
          <p:nvPr>
            <p:ph type="title"/>
          </p:nvPr>
        </p:nvSpPr>
        <p:spPr/>
        <p:txBody>
          <a:bodyPr/>
          <a:lstStyle/>
          <a:p>
            <a:r>
              <a:rPr lang="en-US" b="1">
                <a:solidFill>
                  <a:srgbClr val="B64626"/>
                </a:solidFill>
                <a:latin typeface="Georgia" panose="02040502050405020303" pitchFamily="18" charset="0"/>
                <a:cs typeface="Arial" panose="020B0604020202020204" pitchFamily="34" charset="0"/>
              </a:rPr>
              <a:t>What We Do at OSA</a:t>
            </a:r>
          </a:p>
        </p:txBody>
      </p:sp>
      <p:sp>
        <p:nvSpPr>
          <p:cNvPr id="3" name="Content Placeholder 2">
            <a:extLst>
              <a:ext uri="{FF2B5EF4-FFF2-40B4-BE49-F238E27FC236}">
                <a16:creationId xmlns:a16="http://schemas.microsoft.com/office/drawing/2014/main" id="{900D3970-F207-4A18-9CA8-C4B7608B1B64}"/>
              </a:ext>
            </a:extLst>
          </p:cNvPr>
          <p:cNvSpPr>
            <a:spLocks noGrp="1"/>
          </p:cNvSpPr>
          <p:nvPr>
            <p:ph idx="1"/>
          </p:nvPr>
        </p:nvSpPr>
        <p:spPr>
          <a:xfrm>
            <a:off x="838200" y="870585"/>
            <a:ext cx="10515600" cy="5306378"/>
          </a:xfrm>
        </p:spPr>
        <p:txBody>
          <a:bodyPr/>
          <a:lstStyle/>
          <a:p>
            <a:pPr marL="0" indent="0">
              <a:lnSpc>
                <a:spcPct val="100000"/>
              </a:lnSpc>
              <a:spcBef>
                <a:spcPts val="0"/>
              </a:spcBef>
              <a:buNone/>
            </a:pPr>
            <a:r>
              <a:rPr lang="en-US" sz="2400">
                <a:latin typeface="Georgia" panose="02040502050405020303" pitchFamily="18" charset="0"/>
                <a:ea typeface="Calibri" panose="020F0502020204030204" pitchFamily="34" charset="0"/>
                <a:cs typeface="Arial" panose="020B0604020202020204" pitchFamily="34" charset="0"/>
              </a:rPr>
              <a:t>C</a:t>
            </a:r>
            <a:r>
              <a:rPr lang="en-US" sz="2400" b="0">
                <a:latin typeface="Georgia" panose="02040502050405020303" pitchFamily="18" charset="0"/>
                <a:ea typeface="Calibri" panose="020F0502020204030204" pitchFamily="34" charset="0"/>
                <a:cs typeface="Arial" panose="020B0604020202020204" pitchFamily="34" charset="0"/>
              </a:rPr>
              <a:t>oordinate a statewide archaeological preservation program by:</a:t>
            </a:r>
          </a:p>
          <a:p>
            <a:pPr>
              <a:lnSpc>
                <a:spcPct val="100000"/>
              </a:lnSpc>
              <a:spcBef>
                <a:spcPts val="0"/>
              </a:spcBef>
            </a:pPr>
            <a:r>
              <a:rPr lang="en-US" sz="2400">
                <a:latin typeface="Georgia" panose="02040502050405020303" pitchFamily="18" charset="0"/>
                <a:ea typeface="Calibri" panose="020F0502020204030204" pitchFamily="34" charset="0"/>
                <a:cs typeface="Arial" panose="020B0604020202020204" pitchFamily="34" charset="0"/>
              </a:rPr>
              <a:t>Serving as a repository for archaeological data</a:t>
            </a:r>
            <a:endParaRPr lang="en-US" sz="2400" b="0">
              <a:latin typeface="Georgia" panose="02040502050405020303" pitchFamily="18" charset="0"/>
              <a:ea typeface="Calibri" panose="020F0502020204030204" pitchFamily="34" charset="0"/>
              <a:cs typeface="Arial" panose="020B0604020202020204" pitchFamily="34" charset="0"/>
            </a:endParaRPr>
          </a:p>
          <a:p>
            <a:r>
              <a:rPr lang="en-US" sz="2400">
                <a:solidFill>
                  <a:srgbClr val="2D7A71"/>
                </a:solidFill>
                <a:latin typeface="Georgia" panose="02040502050405020303" pitchFamily="18" charset="0"/>
                <a:cs typeface="Arial" panose="020B0604020202020204" pitchFamily="34" charset="0"/>
              </a:rPr>
              <a:t>Implement state and federal cultural resource laws</a:t>
            </a:r>
          </a:p>
          <a:p>
            <a:r>
              <a:rPr lang="en-US" sz="2400">
                <a:solidFill>
                  <a:srgbClr val="2D7A71"/>
                </a:solidFill>
                <a:latin typeface="Georgia" panose="02040502050405020303" pitchFamily="18" charset="0"/>
                <a:cs typeface="Arial" panose="020B0604020202020204" pitchFamily="34" charset="0"/>
              </a:rPr>
              <a:t>Provide professional archaeology services to state and local governments </a:t>
            </a:r>
          </a:p>
          <a:p>
            <a:r>
              <a:rPr lang="en-US" sz="2400">
                <a:solidFill>
                  <a:srgbClr val="2D7A71"/>
                </a:solidFill>
                <a:latin typeface="Georgia" panose="02040502050405020303" pitchFamily="18" charset="0"/>
                <a:cs typeface="Arial" panose="020B0604020202020204" pitchFamily="34" charset="0"/>
              </a:rPr>
              <a:t>Public education and outreach</a:t>
            </a:r>
          </a:p>
          <a:p>
            <a:pPr marL="0" indent="0">
              <a:buNone/>
            </a:pPr>
            <a:endParaRPr lang="en-US" sz="2700">
              <a:solidFill>
                <a:schemeClr val="bg1">
                  <a:lumMod val="9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1F74BD-3550-4726-A65B-A5622AE1F097}"/>
              </a:ext>
            </a:extLst>
          </p:cNvPr>
          <p:cNvPicPr>
            <a:picLocks noChangeAspect="1"/>
          </p:cNvPicPr>
          <p:nvPr/>
        </p:nvPicPr>
        <p:blipFill>
          <a:blip r:embed="rId2"/>
          <a:stretch>
            <a:fillRect/>
          </a:stretch>
        </p:blipFill>
        <p:spPr>
          <a:xfrm>
            <a:off x="6131678" y="3135231"/>
            <a:ext cx="4092342" cy="2936643"/>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38BDC44B-4FF9-9CC7-9B85-953DEF5A7084}"/>
              </a:ext>
            </a:extLst>
          </p:cNvPr>
          <p:cNvPicPr>
            <a:picLocks noChangeAspect="1"/>
          </p:cNvPicPr>
          <p:nvPr/>
        </p:nvPicPr>
        <p:blipFill rotWithShape="1">
          <a:blip r:embed="rId3">
            <a:extLst>
              <a:ext uri="{28A0092B-C50C-407E-A947-70E740481C1C}">
                <a14:useLocalDpi xmlns:a14="http://schemas.microsoft.com/office/drawing/2010/main"/>
              </a:ext>
            </a:extLst>
          </a:blip>
          <a:srcRect t="18026"/>
          <a:stretch/>
        </p:blipFill>
        <p:spPr>
          <a:xfrm>
            <a:off x="1359898" y="3133850"/>
            <a:ext cx="4777258" cy="2927714"/>
          </a:xfrm>
          <a:prstGeom prst="rect">
            <a:avLst/>
          </a:prstGeom>
        </p:spPr>
      </p:pic>
    </p:spTree>
    <p:extLst>
      <p:ext uri="{BB962C8B-B14F-4D97-AF65-F5344CB8AC3E}">
        <p14:creationId xmlns:p14="http://schemas.microsoft.com/office/powerpoint/2010/main" val="280595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C84E-EB73-8735-A9A8-2C794F24FE6D}"/>
              </a:ext>
            </a:extLst>
          </p:cNvPr>
          <p:cNvSpPr>
            <a:spLocks noGrp="1"/>
          </p:cNvSpPr>
          <p:nvPr>
            <p:ph type="title"/>
          </p:nvPr>
        </p:nvSpPr>
        <p:spPr/>
        <p:txBody>
          <a:bodyPr/>
          <a:lstStyle/>
          <a:p>
            <a:r>
              <a:rPr lang="en-US" b="1">
                <a:solidFill>
                  <a:srgbClr val="B64626"/>
                </a:solidFill>
                <a:latin typeface="Georgia" panose="02040502050405020303" pitchFamily="18" charset="0"/>
              </a:rPr>
              <a:t>Specialty Programs </a:t>
            </a:r>
          </a:p>
        </p:txBody>
      </p:sp>
      <p:sp>
        <p:nvSpPr>
          <p:cNvPr id="3" name="Content Placeholder 2">
            <a:extLst>
              <a:ext uri="{FF2B5EF4-FFF2-40B4-BE49-F238E27FC236}">
                <a16:creationId xmlns:a16="http://schemas.microsoft.com/office/drawing/2014/main" id="{A7C64389-589C-0B48-9BBE-5904D4B67649}"/>
              </a:ext>
            </a:extLst>
          </p:cNvPr>
          <p:cNvSpPr>
            <a:spLocks noGrp="1"/>
          </p:cNvSpPr>
          <p:nvPr>
            <p:ph sz="half" idx="1"/>
          </p:nvPr>
        </p:nvSpPr>
        <p:spPr>
          <a:xfrm>
            <a:off x="838200" y="1304818"/>
            <a:ext cx="5181600" cy="4872145"/>
          </a:xfrm>
        </p:spPr>
        <p:txBody>
          <a:bodyPr/>
          <a:lstStyle/>
          <a:p>
            <a:r>
              <a:rPr lang="en-US">
                <a:latin typeface="Georgia" panose="02040502050405020303" pitchFamily="18" charset="0"/>
              </a:rPr>
              <a:t>Historic Cemetery Program</a:t>
            </a:r>
          </a:p>
          <a:p>
            <a:r>
              <a:rPr lang="en-US">
                <a:latin typeface="Georgia" panose="02040502050405020303" pitchFamily="18" charset="0"/>
              </a:rPr>
              <a:t>Underwater Archaeology</a:t>
            </a:r>
          </a:p>
          <a:p>
            <a:r>
              <a:rPr lang="en-US">
                <a:latin typeface="Georgia" panose="02040502050405020303" pitchFamily="18" charset="0"/>
              </a:rPr>
              <a:t>Artifact Curation and Conservation</a:t>
            </a:r>
          </a:p>
          <a:p>
            <a:r>
              <a:rPr lang="en-US">
                <a:latin typeface="Georgia" panose="02040502050405020303" pitchFamily="18" charset="0"/>
              </a:rPr>
              <a:t>ARPA Permits</a:t>
            </a:r>
          </a:p>
          <a:p>
            <a:r>
              <a:rPr lang="en-US">
                <a:latin typeface="Georgia" panose="02040502050405020303" pitchFamily="18" charset="0"/>
              </a:rPr>
              <a:t>Underwater Permits</a:t>
            </a:r>
          </a:p>
          <a:p>
            <a:r>
              <a:rPr lang="en-US">
                <a:latin typeface="Georgia" panose="02040502050405020303" pitchFamily="18" charset="0"/>
              </a:rPr>
              <a:t>Geophysical Unit</a:t>
            </a:r>
          </a:p>
          <a:p>
            <a:r>
              <a:rPr lang="en-US">
                <a:latin typeface="Georgia" panose="02040502050405020303" pitchFamily="18" charset="0"/>
              </a:rPr>
              <a:t>Public Education and Outreach</a:t>
            </a:r>
          </a:p>
          <a:p>
            <a:endParaRPr lang="en-US"/>
          </a:p>
        </p:txBody>
      </p:sp>
      <p:pic>
        <p:nvPicPr>
          <p:cNvPr id="10" name="Content Placeholder 9" descr="A collage of people in different activities&#10;&#10;Description automatically generated">
            <a:extLst>
              <a:ext uri="{FF2B5EF4-FFF2-40B4-BE49-F238E27FC236}">
                <a16:creationId xmlns:a16="http://schemas.microsoft.com/office/drawing/2014/main" id="{F27458FD-3257-99E4-D422-8A766B38D85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0960" y="767481"/>
            <a:ext cx="6146514" cy="4917210"/>
          </a:xfrm>
        </p:spPr>
      </p:pic>
    </p:spTree>
    <p:extLst>
      <p:ext uri="{BB962C8B-B14F-4D97-AF65-F5344CB8AC3E}">
        <p14:creationId xmlns:p14="http://schemas.microsoft.com/office/powerpoint/2010/main" val="420124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A85689-3131-4775-AF36-86E58B9F66E0}"/>
              </a:ext>
            </a:extLst>
          </p:cNvPr>
          <p:cNvSpPr>
            <a:spLocks noGrp="1"/>
          </p:cNvSpPr>
          <p:nvPr>
            <p:ph type="title"/>
          </p:nvPr>
        </p:nvSpPr>
        <p:spPr/>
        <p:txBody>
          <a:bodyPr lIns="91440" tIns="45720" rIns="91440" bIns="45720" anchor="t">
            <a:normAutofit/>
          </a:bodyPr>
          <a:lstStyle/>
          <a:p>
            <a:r>
              <a:rPr lang="en-US" b="1">
                <a:solidFill>
                  <a:srgbClr val="B64626"/>
                </a:solidFill>
                <a:latin typeface="Georgia"/>
                <a:cs typeface="Arial"/>
              </a:rPr>
              <a:t>Current Metrics</a:t>
            </a:r>
            <a:br>
              <a:rPr lang="en-US">
                <a:latin typeface="Arial" panose="020B0604020202020204" pitchFamily="34" charset="0"/>
                <a:cs typeface="Arial" panose="020B0604020202020204" pitchFamily="34" charset="0"/>
              </a:rPr>
            </a:br>
            <a:endParaRPr lang="en-US">
              <a:solidFill>
                <a:srgbClr val="B64626"/>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F9315E2C-626C-4463-A173-D8A81132EC1D}"/>
              </a:ext>
            </a:extLst>
          </p:cNvPr>
          <p:cNvSpPr>
            <a:spLocks noGrp="1"/>
          </p:cNvSpPr>
          <p:nvPr>
            <p:ph sz="half" idx="1"/>
          </p:nvPr>
        </p:nvSpPr>
        <p:spPr>
          <a:xfrm>
            <a:off x="838201" y="1083365"/>
            <a:ext cx="5181600" cy="5093598"/>
          </a:xfrm>
        </p:spPr>
        <p:txBody>
          <a:bodyPr/>
          <a:lstStyle/>
          <a:p>
            <a:r>
              <a:rPr lang="en-US" sz="2000">
                <a:latin typeface="Georgia" panose="02040502050405020303" pitchFamily="18" charset="0"/>
                <a:cs typeface="Arial" panose="020B0604020202020204" pitchFamily="34" charset="0"/>
              </a:rPr>
              <a:t>Currently have 62,371 Recorded Archaeological Sites</a:t>
            </a:r>
          </a:p>
          <a:p>
            <a:pPr lvl="1"/>
            <a:r>
              <a:rPr lang="en-US" sz="1800">
                <a:latin typeface="Georgia" panose="02040502050405020303" pitchFamily="18" charset="0"/>
                <a:cs typeface="Arial" panose="020B0604020202020204" pitchFamily="34" charset="0"/>
              </a:rPr>
              <a:t>563 new sites registered in so far this year</a:t>
            </a:r>
          </a:p>
          <a:p>
            <a:pPr lvl="1"/>
            <a:r>
              <a:rPr lang="en-US" sz="1800">
                <a:latin typeface="Georgia" panose="02040502050405020303" pitchFamily="18" charset="0"/>
                <a:cs typeface="Arial" panose="020B0604020202020204" pitchFamily="34" charset="0"/>
              </a:rPr>
              <a:t>3,023 were added in 2023, many of which were from our cemetery program</a:t>
            </a:r>
          </a:p>
          <a:p>
            <a:r>
              <a:rPr lang="en-US" sz="2000">
                <a:latin typeface="Georgia" panose="02040502050405020303" pitchFamily="18" charset="0"/>
                <a:cs typeface="Arial" panose="020B0604020202020204" pitchFamily="34" charset="0"/>
              </a:rPr>
              <a:t>Digitizing</a:t>
            </a:r>
          </a:p>
          <a:p>
            <a:pPr lvl="1"/>
            <a:r>
              <a:rPr lang="en-US" sz="1800">
                <a:latin typeface="Georgia" panose="02040502050405020303" pitchFamily="18" charset="0"/>
                <a:cs typeface="Arial" panose="020B0604020202020204" pitchFamily="34" charset="0"/>
              </a:rPr>
              <a:t>8,313 out of 9,024 reports digitized</a:t>
            </a:r>
          </a:p>
          <a:p>
            <a:r>
              <a:rPr lang="en-US" sz="2400">
                <a:latin typeface="Georgia" panose="02040502050405020303" pitchFamily="18" charset="0"/>
                <a:cs typeface="Arial" panose="020B0604020202020204" pitchFamily="34" charset="0"/>
              </a:rPr>
              <a:t>Compliance Review FY 2023-2024</a:t>
            </a:r>
          </a:p>
          <a:p>
            <a:pPr lvl="1"/>
            <a:r>
              <a:rPr lang="en-US" sz="1800">
                <a:latin typeface="Georgia" panose="02040502050405020303" pitchFamily="18" charset="0"/>
                <a:cs typeface="Arial" panose="020B0604020202020204" pitchFamily="34" charset="0"/>
              </a:rPr>
              <a:t>2,511 projects reviewed</a:t>
            </a:r>
          </a:p>
          <a:p>
            <a:pPr lvl="1"/>
            <a:r>
              <a:rPr lang="en-US" sz="1800">
                <a:latin typeface="Georgia" panose="02040502050405020303" pitchFamily="18" charset="0"/>
                <a:cs typeface="Arial" panose="020B0604020202020204" pitchFamily="34" charset="0"/>
              </a:rPr>
              <a:t>224 reports added to our library</a:t>
            </a:r>
          </a:p>
          <a:p>
            <a:r>
              <a:rPr lang="en-US" sz="2000">
                <a:latin typeface="Georgia" panose="02040502050405020303" pitchFamily="18" charset="0"/>
                <a:cs typeface="Arial" panose="020B0604020202020204" pitchFamily="34" charset="0"/>
              </a:rPr>
              <a:t>Updates to data management</a:t>
            </a:r>
          </a:p>
          <a:p>
            <a:pPr lvl="1"/>
            <a:r>
              <a:rPr lang="en-US" sz="1800">
                <a:latin typeface="Georgia" panose="02040502050405020303" pitchFamily="18" charset="0"/>
                <a:cs typeface="Arial" panose="020B0604020202020204" pitchFamily="34" charset="0"/>
              </a:rPr>
              <a:t>High density mobile storage system installed in Raleigh Library</a:t>
            </a:r>
          </a:p>
          <a:p>
            <a:pPr lvl="1"/>
            <a:r>
              <a:rPr lang="en-US" sz="1800">
                <a:latin typeface="Georgia" panose="02040502050405020303" pitchFamily="18" charset="0"/>
                <a:cs typeface="Arial" panose="020B0604020202020204" pitchFamily="34" charset="0"/>
              </a:rPr>
              <a:t>Transitioning databases from Microsoft Access to Laserfiche </a:t>
            </a:r>
          </a:p>
        </p:txBody>
      </p:sp>
      <p:pic>
        <p:nvPicPr>
          <p:cNvPr id="6" name="Content Placeholder 5" descr="A room with shelves full of boxes&#10;&#10;Description automatically generated">
            <a:extLst>
              <a:ext uri="{FF2B5EF4-FFF2-40B4-BE49-F238E27FC236}">
                <a16:creationId xmlns:a16="http://schemas.microsoft.com/office/drawing/2014/main" id="{377903CB-F514-ECF3-19A5-F8F4E60FBE5A}"/>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606" t="1153" r="6821" b="-98"/>
          <a:stretch/>
        </p:blipFill>
        <p:spPr>
          <a:xfrm>
            <a:off x="6179365" y="954157"/>
            <a:ext cx="5399721" cy="4422914"/>
          </a:xfrm>
        </p:spPr>
      </p:pic>
    </p:spTree>
    <p:extLst>
      <p:ext uri="{BB962C8B-B14F-4D97-AF65-F5344CB8AC3E}">
        <p14:creationId xmlns:p14="http://schemas.microsoft.com/office/powerpoint/2010/main" val="3430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1DBAC8-444C-4AC2-BE43-EF5039356A17}"/>
              </a:ext>
            </a:extLst>
          </p:cNvPr>
          <p:cNvSpPr/>
          <p:nvPr/>
        </p:nvSpPr>
        <p:spPr>
          <a:xfrm>
            <a:off x="193040" y="5110480"/>
            <a:ext cx="2011680" cy="75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A60DE9-E68F-4109-9C61-C694CD2874C4}"/>
              </a:ext>
            </a:extLst>
          </p:cNvPr>
          <p:cNvSpPr txBox="1"/>
          <p:nvPr/>
        </p:nvSpPr>
        <p:spPr>
          <a:xfrm>
            <a:off x="835660" y="266282"/>
            <a:ext cx="10744199" cy="830997"/>
          </a:xfrm>
          <a:prstGeom prst="rect">
            <a:avLst/>
          </a:prstGeom>
          <a:noFill/>
        </p:spPr>
        <p:txBody>
          <a:bodyPr wrap="square" lIns="91440" tIns="45720" rIns="91440" bIns="45720" rtlCol="0" anchor="t">
            <a:spAutoFit/>
          </a:bodyPr>
          <a:lstStyle/>
          <a:p>
            <a:pPr algn="ctr"/>
            <a:r>
              <a:rPr lang="en-US" sz="2400">
                <a:latin typeface="Georgia"/>
              </a:rPr>
              <a:t>State Archaeologist of NC: Chris Southerly</a:t>
            </a:r>
          </a:p>
          <a:p>
            <a:pPr algn="ctr"/>
            <a:r>
              <a:rPr lang="en-US" sz="2400">
                <a:latin typeface="Georgia"/>
              </a:rPr>
              <a:t>8 Regions: 6 Assistant State Archaeologists  and 2 Deputy State Archaeologists</a:t>
            </a:r>
          </a:p>
        </p:txBody>
      </p:sp>
      <p:pic>
        <p:nvPicPr>
          <p:cNvPr id="2" name="Picture 1">
            <a:extLst>
              <a:ext uri="{FF2B5EF4-FFF2-40B4-BE49-F238E27FC236}">
                <a16:creationId xmlns:a16="http://schemas.microsoft.com/office/drawing/2014/main" id="{7E229C67-BA0E-C365-DB48-3F4536544BF3}"/>
              </a:ext>
            </a:extLst>
          </p:cNvPr>
          <p:cNvPicPr>
            <a:picLocks noChangeAspect="1"/>
          </p:cNvPicPr>
          <p:nvPr/>
        </p:nvPicPr>
        <p:blipFill>
          <a:blip r:embed="rId2"/>
          <a:stretch>
            <a:fillRect/>
          </a:stretch>
        </p:blipFill>
        <p:spPr>
          <a:xfrm>
            <a:off x="161925" y="1102254"/>
            <a:ext cx="11868150" cy="4505325"/>
          </a:xfrm>
          <a:prstGeom prst="rect">
            <a:avLst/>
          </a:prstGeom>
        </p:spPr>
      </p:pic>
    </p:spTree>
    <p:extLst>
      <p:ext uri="{BB962C8B-B14F-4D97-AF65-F5344CB8AC3E}">
        <p14:creationId xmlns:p14="http://schemas.microsoft.com/office/powerpoint/2010/main" val="269128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a:extLst>
            <a:ext uri="{FF2B5EF4-FFF2-40B4-BE49-F238E27FC236}">
              <a16:creationId xmlns:a16="http://schemas.microsoft.com/office/drawing/2014/main" id="{2E471037-288B-A0CE-6BD8-706C11D981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702118-EF42-5B89-4CD2-BA2F683881B4}"/>
              </a:ext>
            </a:extLst>
          </p:cNvPr>
          <p:cNvSpPr>
            <a:spLocks noGrp="1"/>
          </p:cNvSpPr>
          <p:nvPr>
            <p:ph type="title"/>
          </p:nvPr>
        </p:nvSpPr>
        <p:spPr/>
        <p:txBody>
          <a:bodyPr lIns="91440" tIns="45720" rIns="91440" bIns="45720" anchor="t">
            <a:normAutofit/>
          </a:bodyPr>
          <a:lstStyle/>
          <a:p>
            <a:r>
              <a:rPr lang="en-US" b="1">
                <a:solidFill>
                  <a:schemeClr val="accent2">
                    <a:lumMod val="20000"/>
                    <a:lumOff val="80000"/>
                  </a:schemeClr>
                </a:solidFill>
                <a:latin typeface="Georgia"/>
                <a:cs typeface="Arial"/>
              </a:rPr>
              <a:t>ARPA Permits</a:t>
            </a:r>
            <a:br>
              <a:rPr lang="en-US">
                <a:latin typeface="Arial" panose="020B0604020202020204" pitchFamily="34" charset="0"/>
                <a:cs typeface="Arial" panose="020B0604020202020204" pitchFamily="34" charset="0"/>
              </a:rPr>
            </a:br>
            <a:endParaRPr lang="en-US">
              <a:solidFill>
                <a:srgbClr val="B64626"/>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EB22513D-6852-71CE-20F0-F984B07C6846}"/>
              </a:ext>
            </a:extLst>
          </p:cNvPr>
          <p:cNvSpPr>
            <a:spLocks noGrp="1"/>
          </p:cNvSpPr>
          <p:nvPr>
            <p:ph sz="half" idx="1"/>
          </p:nvPr>
        </p:nvSpPr>
        <p:spPr>
          <a:xfrm>
            <a:off x="954618" y="1178615"/>
            <a:ext cx="6218766" cy="5093598"/>
          </a:xfrm>
        </p:spPr>
        <p:txBody>
          <a:bodyPr lIns="91440" tIns="45720" rIns="91440" bIns="45720" anchor="t"/>
          <a:lstStyle/>
          <a:p>
            <a:r>
              <a:rPr lang="en-US" sz="2400">
                <a:solidFill>
                  <a:schemeClr val="accent2">
                    <a:lumMod val="20000"/>
                    <a:lumOff val="80000"/>
                  </a:schemeClr>
                </a:solidFill>
                <a:latin typeface="Georgia"/>
                <a:cs typeface="Arial"/>
              </a:rPr>
              <a:t>General Statute 70, Article 2: Archaeological Resources Protection Act</a:t>
            </a:r>
          </a:p>
          <a:p>
            <a:r>
              <a:rPr lang="en-US" sz="2400">
                <a:solidFill>
                  <a:schemeClr val="accent2">
                    <a:lumMod val="20000"/>
                    <a:lumOff val="80000"/>
                  </a:schemeClr>
                </a:solidFill>
                <a:latin typeface="Georgia"/>
                <a:cs typeface="Arial"/>
              </a:rPr>
              <a:t>Specific permits (may not exceed 3 years) </a:t>
            </a:r>
            <a:endParaRPr lang="en-US" sz="2400">
              <a:solidFill>
                <a:schemeClr val="accent2">
                  <a:lumMod val="20000"/>
                  <a:lumOff val="80000"/>
                </a:schemeClr>
              </a:solidFill>
              <a:latin typeface="Georgia" panose="02040502050405020303" pitchFamily="18" charset="0"/>
              <a:cs typeface="Arial" panose="020B0604020202020204" pitchFamily="34" charset="0"/>
            </a:endParaRPr>
          </a:p>
          <a:p>
            <a:r>
              <a:rPr lang="en-US" sz="2400">
                <a:solidFill>
                  <a:schemeClr val="accent2">
                    <a:lumMod val="20000"/>
                    <a:lumOff val="80000"/>
                  </a:schemeClr>
                </a:solidFill>
                <a:latin typeface="Georgia"/>
                <a:cs typeface="Arial"/>
              </a:rPr>
              <a:t>General permits (may not exceed 5 years) </a:t>
            </a:r>
            <a:endParaRPr lang="en-US" sz="2400">
              <a:solidFill>
                <a:schemeClr val="accent2">
                  <a:lumMod val="20000"/>
                  <a:lumOff val="80000"/>
                </a:schemeClr>
              </a:solidFill>
              <a:latin typeface="Georgia" panose="02040502050405020303" pitchFamily="18" charset="0"/>
              <a:cs typeface="Arial" panose="020B0604020202020204" pitchFamily="34" charset="0"/>
            </a:endParaRPr>
          </a:p>
          <a:p>
            <a:r>
              <a:rPr lang="en-US" sz="2400">
                <a:solidFill>
                  <a:schemeClr val="accent2">
                    <a:lumMod val="20000"/>
                    <a:lumOff val="80000"/>
                  </a:schemeClr>
                </a:solidFill>
                <a:latin typeface="Georgia"/>
                <a:cs typeface="Arial"/>
              </a:rPr>
              <a:t>Application &amp; Background Check Process</a:t>
            </a:r>
            <a:endParaRPr lang="en-US" sz="2400">
              <a:solidFill>
                <a:schemeClr val="accent2">
                  <a:lumMod val="20000"/>
                  <a:lumOff val="80000"/>
                </a:schemeClr>
              </a:solidFill>
              <a:latin typeface="Georgia" panose="02040502050405020303" pitchFamily="18" charset="0"/>
              <a:cs typeface="Arial" panose="020B0604020202020204" pitchFamily="34" charset="0"/>
            </a:endParaRPr>
          </a:p>
          <a:p>
            <a:pPr lvl="1"/>
            <a:r>
              <a:rPr lang="en-US">
                <a:solidFill>
                  <a:schemeClr val="accent2">
                    <a:lumMod val="20000"/>
                    <a:lumOff val="80000"/>
                  </a:schemeClr>
                </a:solidFill>
                <a:latin typeface="Georgia"/>
                <a:cs typeface="Arial"/>
              </a:rPr>
              <a:t>Handy Permits tab on OSA website!</a:t>
            </a:r>
          </a:p>
          <a:p>
            <a:pPr lvl="1"/>
            <a:r>
              <a:rPr lang="en-US">
                <a:solidFill>
                  <a:schemeClr val="accent2">
                    <a:lumMod val="20000"/>
                    <a:lumOff val="80000"/>
                  </a:schemeClr>
                </a:solidFill>
                <a:latin typeface="Georgia"/>
                <a:cs typeface="Arial"/>
              </a:rPr>
              <a:t>Build in sufficient time</a:t>
            </a:r>
          </a:p>
          <a:p>
            <a:r>
              <a:rPr lang="en-US" sz="2400">
                <a:solidFill>
                  <a:schemeClr val="accent2">
                    <a:lumMod val="20000"/>
                    <a:lumOff val="80000"/>
                  </a:schemeClr>
                </a:solidFill>
                <a:latin typeface="Georgia"/>
                <a:cs typeface="Arial"/>
              </a:rPr>
              <a:t>Schedule time for reporting (including 60 day review period + 30 days for revisions</a:t>
            </a:r>
            <a:endParaRPr lang="en-US" sz="2400">
              <a:solidFill>
                <a:schemeClr val="accent2">
                  <a:lumMod val="20000"/>
                  <a:lumOff val="80000"/>
                </a:schemeClr>
              </a:solidFill>
              <a:latin typeface="Georgia" panose="02040502050405020303" pitchFamily="18" charset="0"/>
              <a:cs typeface="Arial" panose="020B0604020202020204" pitchFamily="34" charset="0"/>
            </a:endParaRPr>
          </a:p>
          <a:p>
            <a:r>
              <a:rPr lang="en-US" sz="2400">
                <a:solidFill>
                  <a:schemeClr val="accent2">
                    <a:lumMod val="20000"/>
                    <a:lumOff val="80000"/>
                  </a:schemeClr>
                </a:solidFill>
                <a:latin typeface="Georgia"/>
                <a:cs typeface="Arial"/>
              </a:rPr>
              <a:t>Curation (including archival records!)</a:t>
            </a:r>
            <a:endParaRPr lang="en-US" sz="2400">
              <a:solidFill>
                <a:schemeClr val="accent2">
                  <a:lumMod val="20000"/>
                  <a:lumOff val="80000"/>
                </a:schemeClr>
              </a:solidFill>
              <a:latin typeface="Georgia" panose="02040502050405020303" pitchFamily="18" charset="0"/>
              <a:cs typeface="Arial" panose="020B0604020202020204" pitchFamily="34" charset="0"/>
            </a:endParaRPr>
          </a:p>
          <a:p>
            <a:pPr lvl="1"/>
            <a:endParaRPr lang="en-US" sz="1600">
              <a:solidFill>
                <a:schemeClr val="accent2">
                  <a:lumMod val="20000"/>
                  <a:lumOff val="80000"/>
                </a:schemeClr>
              </a:solidFill>
              <a:latin typeface="Georgia" panose="02040502050405020303" pitchFamily="18" charset="0"/>
              <a:cs typeface="Arial" panose="020B0604020202020204" pitchFamily="34" charset="0"/>
            </a:endParaRPr>
          </a:p>
          <a:p>
            <a:pPr lvl="1"/>
            <a:endParaRPr lang="en-US" sz="1600">
              <a:solidFill>
                <a:schemeClr val="accent2">
                  <a:lumMod val="20000"/>
                  <a:lumOff val="80000"/>
                </a:schemeClr>
              </a:solidFill>
              <a:latin typeface="Georgia" panose="02040502050405020303" pitchFamily="18" charset="0"/>
              <a:cs typeface="Arial" panose="020B0604020202020204" pitchFamily="34" charset="0"/>
            </a:endParaRPr>
          </a:p>
          <a:p>
            <a:endParaRPr lang="en-US" sz="2000">
              <a:solidFill>
                <a:schemeClr val="accent2">
                  <a:lumMod val="20000"/>
                  <a:lumOff val="80000"/>
                </a:schemeClr>
              </a:solidFill>
              <a:latin typeface="Georgia" panose="02040502050405020303" pitchFamily="18" charset="0"/>
              <a:cs typeface="Arial" panose="020B0604020202020204" pitchFamily="34" charset="0"/>
            </a:endParaRPr>
          </a:p>
          <a:p>
            <a:endParaRPr lang="en-US" sz="2000">
              <a:solidFill>
                <a:schemeClr val="accent2">
                  <a:lumMod val="20000"/>
                  <a:lumOff val="80000"/>
                </a:schemeClr>
              </a:solidFill>
              <a:latin typeface="Georgia" panose="02040502050405020303" pitchFamily="18" charset="0"/>
              <a:cs typeface="Arial" panose="020B0604020202020204" pitchFamily="34" charset="0"/>
            </a:endParaRPr>
          </a:p>
        </p:txBody>
      </p:sp>
      <p:pic>
        <p:nvPicPr>
          <p:cNvPr id="2" name="Content Placeholder 1">
            <a:extLst>
              <a:ext uri="{FF2B5EF4-FFF2-40B4-BE49-F238E27FC236}">
                <a16:creationId xmlns:a16="http://schemas.microsoft.com/office/drawing/2014/main" id="{C7CF74FA-A5E2-7510-C736-BEBC7B5F1BBA}"/>
              </a:ext>
            </a:extLst>
          </p:cNvPr>
          <p:cNvPicPr>
            <a:picLocks noGrp="1" noChangeAspect="1"/>
          </p:cNvPicPr>
          <p:nvPr>
            <p:ph sz="half" idx="2"/>
          </p:nvPr>
        </p:nvPicPr>
        <p:blipFill>
          <a:blip r:embed="rId4"/>
          <a:stretch>
            <a:fillRect/>
          </a:stretch>
        </p:blipFill>
        <p:spPr>
          <a:xfrm>
            <a:off x="7461993" y="560070"/>
            <a:ext cx="4231741" cy="5093018"/>
          </a:xfrm>
        </p:spPr>
      </p:pic>
    </p:spTree>
    <p:extLst>
      <p:ext uri="{BB962C8B-B14F-4D97-AF65-F5344CB8AC3E}">
        <p14:creationId xmlns:p14="http://schemas.microsoft.com/office/powerpoint/2010/main" val="259420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BF47-227E-DA87-BD09-CB073ED86FC7}"/>
              </a:ext>
            </a:extLst>
          </p:cNvPr>
          <p:cNvSpPr>
            <a:spLocks noGrp="1"/>
          </p:cNvSpPr>
          <p:nvPr>
            <p:ph type="title"/>
          </p:nvPr>
        </p:nvSpPr>
        <p:spPr/>
        <p:txBody>
          <a:bodyPr lIns="91440" tIns="45720" rIns="91440" bIns="45720" anchor="t">
            <a:normAutofit/>
          </a:bodyPr>
          <a:lstStyle/>
          <a:p>
            <a:r>
              <a:rPr lang="en-US" b="1">
                <a:solidFill>
                  <a:srgbClr val="B64626"/>
                </a:solidFill>
                <a:latin typeface="Georgia"/>
              </a:rPr>
              <a:t>Find </a:t>
            </a:r>
            <a:r>
              <a:rPr lang="en-US" b="1" i="1">
                <a:solidFill>
                  <a:srgbClr val="B64626"/>
                </a:solidFill>
                <a:latin typeface="Georgia"/>
              </a:rPr>
              <a:t>almost </a:t>
            </a:r>
            <a:r>
              <a:rPr lang="en-US" b="1">
                <a:solidFill>
                  <a:srgbClr val="B64626"/>
                </a:solidFill>
                <a:latin typeface="Georgia"/>
              </a:rPr>
              <a:t>anything on our website</a:t>
            </a:r>
            <a:br>
              <a:rPr lang="en-US" b="1">
                <a:latin typeface="Georgia"/>
              </a:rPr>
            </a:br>
            <a:r>
              <a:rPr lang="en-US" sz="2800">
                <a:latin typeface="Georgia"/>
                <a:ea typeface="+mn-ea"/>
                <a:cs typeface="+mn-cs"/>
              </a:rPr>
              <a:t>archaeology.ncdcr.gov</a:t>
            </a:r>
          </a:p>
        </p:txBody>
      </p:sp>
      <p:pic>
        <p:nvPicPr>
          <p:cNvPr id="6" name="Content Placeholder 5">
            <a:extLst>
              <a:ext uri="{FF2B5EF4-FFF2-40B4-BE49-F238E27FC236}">
                <a16:creationId xmlns:a16="http://schemas.microsoft.com/office/drawing/2014/main" id="{BC9B2C0A-33A6-9415-60A1-59C8831BAF36}"/>
              </a:ext>
            </a:extLst>
          </p:cNvPr>
          <p:cNvPicPr>
            <a:picLocks noGrp="1" noChangeAspect="1"/>
          </p:cNvPicPr>
          <p:nvPr>
            <p:ph idx="1"/>
          </p:nvPr>
        </p:nvPicPr>
        <p:blipFill>
          <a:blip r:embed="rId2"/>
          <a:stretch>
            <a:fillRect/>
          </a:stretch>
        </p:blipFill>
        <p:spPr>
          <a:xfrm>
            <a:off x="1572063" y="1323541"/>
            <a:ext cx="9061250" cy="4351338"/>
          </a:xfrm>
        </p:spPr>
      </p:pic>
    </p:spTree>
    <p:extLst>
      <p:ext uri="{BB962C8B-B14F-4D97-AF65-F5344CB8AC3E}">
        <p14:creationId xmlns:p14="http://schemas.microsoft.com/office/powerpoint/2010/main" val="373696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2D7A71"/>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Gotham Book"/>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tx1"/>
          </a:solidFill>
          <a:headEnd type="triangl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D7A71"/>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Gotham Book"/>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tx1"/>
          </a:solidFill>
          <a:headEnd type="triangl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21</Slides>
  <Notes>6</Notes>
  <HiddenSlides>0</HiddenSlide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PowerPoint Presentation</vt:lpstr>
      <vt:lpstr>Who We Are</vt:lpstr>
      <vt:lpstr>PowerPoint Presentation</vt:lpstr>
      <vt:lpstr>What We Do at OSA</vt:lpstr>
      <vt:lpstr>Specialty Programs </vt:lpstr>
      <vt:lpstr>Current Metrics </vt:lpstr>
      <vt:lpstr>PowerPoint Presentation</vt:lpstr>
      <vt:lpstr>ARPA Permits </vt:lpstr>
      <vt:lpstr>Find almost anything on our website archaeology.ncdcr.gov</vt:lpstr>
      <vt:lpstr>Find almost anything on our website archaeology.ncdcr.gov</vt:lpstr>
      <vt:lpstr>NCOSA Historic Cemetery Program</vt:lpstr>
      <vt:lpstr>Cemetery reminders</vt:lpstr>
      <vt:lpstr>Maritime Archaeology Laws, Regulations, and Procedures</vt:lpstr>
      <vt:lpstr>Maritime laws </vt:lpstr>
      <vt:lpstr>Maritime Laws Cont’d.  </vt:lpstr>
      <vt:lpstr>UAB Background research requests </vt:lpstr>
      <vt:lpstr>Scoping meeting/submission</vt:lpstr>
      <vt:lpstr>Tools of survey</vt:lpstr>
      <vt:lpstr> Survey Methods Cont’d. </vt:lpstr>
      <vt:lpstr>Shoreline surveys/intertidal zone surveys </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Cranford, David</dc:creator>
  <cp:revision>34</cp:revision>
  <dcterms:created xsi:type="dcterms:W3CDTF">2019-03-08T14:13:48Z</dcterms:created>
  <dcterms:modified xsi:type="dcterms:W3CDTF">2025-06-30T21:08:38Z</dcterms:modified>
</cp:coreProperties>
</file>